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2"/>
  </p:notesMasterIdLst>
  <p:sldIdLst>
    <p:sldId id="349" r:id="rId2"/>
    <p:sldId id="301" r:id="rId3"/>
    <p:sldId id="302" r:id="rId4"/>
    <p:sldId id="304" r:id="rId5"/>
    <p:sldId id="343" r:id="rId6"/>
    <p:sldId id="29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48" r:id="rId16"/>
    <p:sldId id="313" r:id="rId17"/>
    <p:sldId id="314" r:id="rId18"/>
    <p:sldId id="315" r:id="rId19"/>
    <p:sldId id="316" r:id="rId20"/>
    <p:sldId id="346" r:id="rId21"/>
    <p:sldId id="269" r:id="rId22"/>
    <p:sldId id="268" r:id="rId23"/>
    <p:sldId id="341" r:id="rId24"/>
    <p:sldId id="342" r:id="rId25"/>
    <p:sldId id="321" r:id="rId26"/>
    <p:sldId id="322" r:id="rId27"/>
    <p:sldId id="323" r:id="rId28"/>
    <p:sldId id="325" r:id="rId29"/>
    <p:sldId id="328" r:id="rId30"/>
    <p:sldId id="329" r:id="rId31"/>
    <p:sldId id="330" r:id="rId32"/>
    <p:sldId id="333" r:id="rId33"/>
    <p:sldId id="338" r:id="rId34"/>
    <p:sldId id="347" r:id="rId35"/>
    <p:sldId id="339" r:id="rId36"/>
    <p:sldId id="332" r:id="rId37"/>
    <p:sldId id="334" r:id="rId38"/>
    <p:sldId id="336" r:id="rId39"/>
    <p:sldId id="344" r:id="rId40"/>
    <p:sldId id="35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75C5C1E7-BF54-49C1-B4D4-B38C0509CDC8}">
          <p14:sldIdLst>
            <p14:sldId id="349"/>
            <p14:sldId id="301"/>
            <p14:sldId id="302"/>
            <p14:sldId id="304"/>
            <p14:sldId id="343"/>
            <p14:sldId id="29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48"/>
            <p14:sldId id="313"/>
            <p14:sldId id="314"/>
            <p14:sldId id="315"/>
            <p14:sldId id="316"/>
            <p14:sldId id="346"/>
            <p14:sldId id="269"/>
          </p14:sldIdLst>
        </p14:section>
        <p14:section name="Раздел без заголовка" id="{C567CEFA-2170-4D1A-BBAE-BCE4D5B2834E}">
          <p14:sldIdLst>
            <p14:sldId id="268"/>
            <p14:sldId id="341"/>
            <p14:sldId id="342"/>
            <p14:sldId id="321"/>
            <p14:sldId id="322"/>
            <p14:sldId id="323"/>
            <p14:sldId id="325"/>
            <p14:sldId id="328"/>
            <p14:sldId id="329"/>
            <p14:sldId id="330"/>
            <p14:sldId id="333"/>
            <p14:sldId id="338"/>
            <p14:sldId id="347"/>
            <p14:sldId id="339"/>
            <p14:sldId id="332"/>
            <p14:sldId id="334"/>
            <p14:sldId id="336"/>
            <p14:sldId id="344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43" autoAdjust="0"/>
    <p:restoredTop sz="86477" autoAdjust="0"/>
  </p:normalViewPr>
  <p:slideViewPr>
    <p:cSldViewPr>
      <p:cViewPr varScale="1">
        <p:scale>
          <a:sx n="88" d="100"/>
          <a:sy n="88" d="100"/>
        </p:scale>
        <p:origin x="1603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Кількість</a:t>
            </a:r>
            <a:r>
              <a:rPr lang="ru-RU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проведених</a:t>
            </a:r>
            <a:r>
              <a:rPr lang="ru-RU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поховань</a:t>
            </a:r>
            <a:r>
              <a:rPr lang="ru-RU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у </a:t>
            </a:r>
            <a:r>
              <a:rPr lang="en-US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2019</a:t>
            </a:r>
            <a:r>
              <a:rPr lang="ru-RU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році</a:t>
            </a:r>
            <a:r>
              <a:rPr lang="ru-RU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на </a:t>
            </a:r>
            <a:r>
              <a:rPr lang="ru-RU" sz="20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території</a:t>
            </a:r>
            <a:r>
              <a:rPr lang="ru-RU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міста</a:t>
            </a:r>
            <a:r>
              <a:rPr lang="ru-RU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Кропивницького</a:t>
            </a:r>
            <a:r>
              <a:rPr lang="ru-RU" sz="2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lang="en-US" sz="2000" b="1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2980.2</a:t>
            </a:r>
            <a:endParaRPr lang="ru-RU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1385925196850395"/>
          <c:y val="1.08400169723990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41363941158355261"/>
          <c:w val="1"/>
          <c:h val="0.5863605884164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використання бюджетних коштів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0-1D64-4460-AA1B-94C9DAE8B2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D64-4460-AA1B-94C9DAE8B2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1D64-4460-AA1B-94C9DAE8B243}"/>
              </c:ext>
            </c:extLst>
          </c:dPt>
          <c:dLbls>
            <c:numFmt formatCode="General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КП "Ритуальна служба" - 833</c:v>
                </c:pt>
                <c:pt idx="1">
                  <c:v>Суб'єкти господарювання - 2119</c:v>
                </c:pt>
                <c:pt idx="2">
                  <c:v>КП "Ритуальна служба" в частині послуг відповідно до необхідного мінімального переліку -28,2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833</c:v>
                </c:pt>
                <c:pt idx="1">
                  <c:v>2119</c:v>
                </c:pt>
                <c:pt idx="2">
                  <c:v>28.2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D64-4460-AA1B-94C9DAE8B24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39006113298337708"/>
          <c:y val="0.15183630847724622"/>
          <c:w val="0.56271664479440064"/>
          <c:h val="0.2307675339285783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lnSpc>
              <a:spcPct val="100000"/>
            </a:lnSpc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b="1" i="0" u="none" strike="noStrike" kern="1200" baseline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Використання</a:t>
            </a:r>
            <a:r>
              <a:rPr lang="ru-RU" sz="2000" b="1" i="0" u="none" strike="noStrike" kern="1200" baseline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i="0" u="none" strike="noStrike" kern="1200" baseline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бюджетних</a:t>
            </a:r>
            <a:r>
              <a:rPr lang="ru-RU" sz="2000" b="1" i="0" u="none" strike="noStrike" kern="1200" baseline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i="0" u="none" strike="noStrike" kern="1200" baseline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коштів</a:t>
            </a:r>
            <a:r>
              <a:rPr lang="ru-RU" sz="2000" b="1" i="0" u="none" strike="noStrike" kern="1200" baseline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endParaRPr lang="en-US" sz="2000" b="1" i="0" u="none" strike="noStrike" kern="1200" baseline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defRPr/>
            </a:pPr>
            <a:r>
              <a:rPr lang="en-US" sz="2000" b="1" i="0" u="none" strike="noStrike" kern="1200" baseline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3 300 000 </a:t>
            </a:r>
            <a:r>
              <a:rPr lang="ru-RU" sz="2000" b="1" i="0" u="none" strike="noStrike" kern="1200" baseline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грн</a:t>
            </a:r>
            <a:r>
              <a:rPr lang="ru-RU" sz="2000" b="1" i="0" u="none" strike="noStrike" kern="1200" baseline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c:rich>
      </c:tx>
      <c:layout>
        <c:manualLayout>
          <c:xMode val="edge"/>
          <c:yMode val="edge"/>
          <c:x val="5.5511913770587333E-2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542081278180824E-2"/>
          <c:y val="0.45597086434840572"/>
          <c:w val="0.88165544499248494"/>
          <c:h val="0.50614393539606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використання бюджетних коштів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44%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33-44B6-AC65-41F60B193B7F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uk-UA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Заробітна плата -1 401 022,69 грн.</c:v>
                </c:pt>
                <c:pt idx="1">
                  <c:v>Нарахування на заробітну плату - 290 966,18 грн.</c:v>
                </c:pt>
                <c:pt idx="2">
                  <c:v>Предмети, матеріали,обладнання та інвентар -827 523,29 грн.</c:v>
                </c:pt>
                <c:pt idx="3">
                  <c:v>Оплата послуг (крім комунальних)- 263 817,54 грн.</c:v>
                </c:pt>
                <c:pt idx="4">
                  <c:v>Оплата інших комунальних послуг- 136 869,06 грн.</c:v>
                </c:pt>
                <c:pt idx="5">
                  <c:v>Інші видатки (ПДВ) - 379 801,24 грн.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1401022.69</c:v>
                </c:pt>
                <c:pt idx="1">
                  <c:v>290966.18</c:v>
                </c:pt>
                <c:pt idx="2">
                  <c:v>827523.29</c:v>
                </c:pt>
                <c:pt idx="3">
                  <c:v>263817.53999999998</c:v>
                </c:pt>
                <c:pt idx="4">
                  <c:v>136869.06</c:v>
                </c:pt>
                <c:pt idx="5">
                  <c:v>379801.24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33-44B6-AC65-41F60B193B7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3.6387859420232135E-2"/>
          <c:y val="0.12054734882201844"/>
          <c:w val="0.90226623142501983"/>
          <c:h val="0.30983669773125982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5A44A1-7856-4DFE-9822-5DBCD0DDBE2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uk-UA"/>
        </a:p>
      </dgm:t>
    </dgm:pt>
    <dgm:pt modelId="{2469B859-B05B-4A6F-B24E-4C9017D5B4B4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5 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741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 тис. грн.</a:t>
          </a:r>
          <a:endParaRPr lang="uk-UA" sz="2800" dirty="0">
            <a:latin typeface="Times New Roman" pitchFamily="18" charset="0"/>
            <a:cs typeface="Times New Roman" pitchFamily="18" charset="0"/>
          </a:endParaRPr>
        </a:p>
      </dgm:t>
    </dgm:pt>
    <dgm:pt modelId="{369C5A45-3CA4-4093-ABCF-FFBEC0A67389}" type="parTrans" cxnId="{D3C35143-C04A-4576-8313-7E30D33DB763}">
      <dgm:prSet/>
      <dgm:spPr/>
      <dgm:t>
        <a:bodyPr/>
        <a:lstStyle/>
        <a:p>
          <a:endParaRPr lang="uk-UA"/>
        </a:p>
      </dgm:t>
    </dgm:pt>
    <dgm:pt modelId="{8DBDD943-52F4-48FC-8AD8-C08E61C0CCA9}" type="sibTrans" cxnId="{D3C35143-C04A-4576-8313-7E30D33DB763}">
      <dgm:prSet/>
      <dgm:spPr/>
      <dgm:t>
        <a:bodyPr/>
        <a:lstStyle/>
        <a:p>
          <a:endParaRPr lang="uk-UA"/>
        </a:p>
      </dgm:t>
    </dgm:pt>
    <dgm:pt modelId="{E2964104-5F97-4289-A225-429C1D654A19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Фонд оплати праці штатних працівників за 201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9</a:t>
          </a:r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 рік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</dgm:t>
    </dgm:pt>
    <dgm:pt modelId="{7735B925-2B67-434D-87AD-3A6655A7E4CA}" type="parTrans" cxnId="{DDF3269F-2D77-428A-B99E-ECB933A7F3AD}">
      <dgm:prSet/>
      <dgm:spPr/>
      <dgm:t>
        <a:bodyPr/>
        <a:lstStyle/>
        <a:p>
          <a:endParaRPr lang="uk-UA"/>
        </a:p>
      </dgm:t>
    </dgm:pt>
    <dgm:pt modelId="{12ED373E-B4BF-46FE-8932-9F22310513C8}" type="sibTrans" cxnId="{DDF3269F-2D77-428A-B99E-ECB933A7F3AD}">
      <dgm:prSet/>
      <dgm:spPr/>
      <dgm:t>
        <a:bodyPr/>
        <a:lstStyle/>
        <a:p>
          <a:endParaRPr lang="uk-UA"/>
        </a:p>
      </dgm:t>
    </dgm:pt>
    <dgm:pt modelId="{C1E3C96E-B80E-47D7-BEDB-D69E94DBDC9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60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 осіб</a:t>
          </a:r>
          <a:endParaRPr lang="uk-UA" sz="2800" dirty="0">
            <a:latin typeface="Times New Roman" pitchFamily="18" charset="0"/>
            <a:cs typeface="Times New Roman" pitchFamily="18" charset="0"/>
          </a:endParaRPr>
        </a:p>
      </dgm:t>
    </dgm:pt>
    <dgm:pt modelId="{ACB51636-34C0-4C59-9A3A-F5298D792840}" type="parTrans" cxnId="{E5C69FD0-4230-46E7-9156-0D28ED9B8B0C}">
      <dgm:prSet/>
      <dgm:spPr/>
      <dgm:t>
        <a:bodyPr/>
        <a:lstStyle/>
        <a:p>
          <a:endParaRPr lang="uk-UA"/>
        </a:p>
      </dgm:t>
    </dgm:pt>
    <dgm:pt modelId="{38341D47-3EF4-44EC-9C90-5DCF986D7B0F}" type="sibTrans" cxnId="{E5C69FD0-4230-46E7-9156-0D28ED9B8B0C}">
      <dgm:prSet/>
      <dgm:spPr/>
      <dgm:t>
        <a:bodyPr/>
        <a:lstStyle/>
        <a:p>
          <a:endParaRPr lang="uk-UA"/>
        </a:p>
      </dgm:t>
    </dgm:pt>
    <dgm:pt modelId="{37D30445-BAB4-4265-80B0-B75786F07D6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400" dirty="0" smtClean="0"/>
            <a:t>Середньооблікова кількість штатних працівників</a:t>
          </a:r>
          <a:endParaRPr lang="uk-UA" sz="2400" dirty="0"/>
        </a:p>
      </dgm:t>
    </dgm:pt>
    <dgm:pt modelId="{C1FF9824-4A19-4E0A-B0D5-264B86E82E1C}" type="parTrans" cxnId="{B6998129-BF74-41EE-89DB-03F19DB022B1}">
      <dgm:prSet/>
      <dgm:spPr/>
      <dgm:t>
        <a:bodyPr/>
        <a:lstStyle/>
        <a:p>
          <a:endParaRPr lang="uk-UA"/>
        </a:p>
      </dgm:t>
    </dgm:pt>
    <dgm:pt modelId="{8D8EBD83-CC87-4A3C-B87D-0CB4853BE627}" type="sibTrans" cxnId="{B6998129-BF74-41EE-89DB-03F19DB022B1}">
      <dgm:prSet/>
      <dgm:spPr/>
      <dgm:t>
        <a:bodyPr/>
        <a:lstStyle/>
        <a:p>
          <a:endParaRPr lang="uk-UA"/>
        </a:p>
      </dgm:t>
    </dgm:pt>
    <dgm:pt modelId="{7D2DF33E-6B04-4392-87F2-A911E31979E7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7,9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 тис. грн.</a:t>
          </a:r>
          <a:endParaRPr lang="uk-UA" sz="2800" dirty="0">
            <a:latin typeface="Times New Roman" pitchFamily="18" charset="0"/>
            <a:cs typeface="Times New Roman" pitchFamily="18" charset="0"/>
          </a:endParaRPr>
        </a:p>
      </dgm:t>
    </dgm:pt>
    <dgm:pt modelId="{E43EFF79-D2FE-4384-813D-834E3FFBA8C3}" type="parTrans" cxnId="{1ED8E257-8F39-437A-900B-BDC2B9628D0B}">
      <dgm:prSet/>
      <dgm:spPr/>
      <dgm:t>
        <a:bodyPr/>
        <a:lstStyle/>
        <a:p>
          <a:endParaRPr lang="uk-UA"/>
        </a:p>
      </dgm:t>
    </dgm:pt>
    <dgm:pt modelId="{E1D773E3-A1E3-46E4-B090-3728ABC261CA}" type="sibTrans" cxnId="{1ED8E257-8F39-437A-900B-BDC2B9628D0B}">
      <dgm:prSet/>
      <dgm:spPr/>
      <dgm:t>
        <a:bodyPr/>
        <a:lstStyle/>
        <a:p>
          <a:endParaRPr lang="uk-UA"/>
        </a:p>
      </dgm:t>
    </dgm:pt>
    <dgm:pt modelId="{6BD8BD1D-F242-4CD5-9AA0-D365904D2238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400" dirty="0" smtClean="0"/>
            <a:t>Середня заробітна плата </a:t>
          </a:r>
          <a:endParaRPr lang="uk-UA" sz="2400" dirty="0"/>
        </a:p>
      </dgm:t>
    </dgm:pt>
    <dgm:pt modelId="{03F44B01-6E61-4D0F-82C6-A70EE8A82BCD}" type="parTrans" cxnId="{0756E3AC-853C-493C-8168-0CF04BE23B9B}">
      <dgm:prSet/>
      <dgm:spPr/>
      <dgm:t>
        <a:bodyPr/>
        <a:lstStyle/>
        <a:p>
          <a:endParaRPr lang="uk-UA"/>
        </a:p>
      </dgm:t>
    </dgm:pt>
    <dgm:pt modelId="{4EDCDF44-C768-47B3-A3DB-F8BA12F2BBF6}" type="sibTrans" cxnId="{0756E3AC-853C-493C-8168-0CF04BE23B9B}">
      <dgm:prSet/>
      <dgm:spPr/>
      <dgm:t>
        <a:bodyPr/>
        <a:lstStyle/>
        <a:p>
          <a:endParaRPr lang="uk-UA"/>
        </a:p>
      </dgm:t>
    </dgm:pt>
    <dgm:pt modelId="{962192E2-C293-4C68-8CF3-1BAE19053FA7}" type="pres">
      <dgm:prSet presAssocID="{EA5A44A1-7856-4DFE-9822-5DBCD0DDBE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4912134-85F8-4296-89E8-D0F6C8F21FE3}" type="pres">
      <dgm:prSet presAssocID="{2469B859-B05B-4A6F-B24E-4C9017D5B4B4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93D04FD4-24C6-4FC5-A4DB-60B942D9D049}" type="pres">
      <dgm:prSet presAssocID="{2469B859-B05B-4A6F-B24E-4C9017D5B4B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1ECDCB-FCEF-4E17-B18C-4CE4E10F9D84}" type="pres">
      <dgm:prSet presAssocID="{2469B859-B05B-4A6F-B24E-4C9017D5B4B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35A9B9-CDBF-4A10-BE0C-F17C4A3B0224}" type="pres">
      <dgm:prSet presAssocID="{8DBDD943-52F4-48FC-8AD8-C08E61C0CCA9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A35E0091-39A4-41E8-BEFC-132185975C24}" type="pres">
      <dgm:prSet presAssocID="{C1E3C96E-B80E-47D7-BEDB-D69E94DBDC95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339F55BD-7AA1-49A3-9A6E-B33554F7B31D}" type="pres">
      <dgm:prSet presAssocID="{C1E3C96E-B80E-47D7-BEDB-D69E94DBDC9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AADFB3-D46C-40BE-94C8-C6C2D2896DFB}" type="pres">
      <dgm:prSet presAssocID="{C1E3C96E-B80E-47D7-BEDB-D69E94DBDC9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7A4AAB-D61B-44A1-A241-7153A0707F3F}" type="pres">
      <dgm:prSet presAssocID="{38341D47-3EF4-44EC-9C90-5DCF986D7B0F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C67CAF2B-544C-4B1A-9154-5F8B87D6798E}" type="pres">
      <dgm:prSet presAssocID="{7D2DF33E-6B04-4392-87F2-A911E31979E7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196847E8-6E48-44F5-BB94-31E66C414255}" type="pres">
      <dgm:prSet presAssocID="{7D2DF33E-6B04-4392-87F2-A911E31979E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70FA14-CABD-4796-AFAC-B9303F7F9E7E}" type="pres">
      <dgm:prSet presAssocID="{7D2DF33E-6B04-4392-87F2-A911E31979E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ED8E257-8F39-437A-900B-BDC2B9628D0B}" srcId="{EA5A44A1-7856-4DFE-9822-5DBCD0DDBE26}" destId="{7D2DF33E-6B04-4392-87F2-A911E31979E7}" srcOrd="2" destOrd="0" parTransId="{E43EFF79-D2FE-4384-813D-834E3FFBA8C3}" sibTransId="{E1D773E3-A1E3-46E4-B090-3728ABC261CA}"/>
    <dgm:cxn modelId="{F3EE23CD-D8BE-4AC4-854A-31DA93CDF061}" type="presOf" srcId="{2469B859-B05B-4A6F-B24E-4C9017D5B4B4}" destId="{93D04FD4-24C6-4FC5-A4DB-60B942D9D049}" srcOrd="0" destOrd="0" presId="urn:microsoft.com/office/officeart/2005/8/layout/vList5"/>
    <dgm:cxn modelId="{A067DC98-7399-4149-8FAC-6FA5D0BE97FD}" type="presOf" srcId="{E2964104-5F97-4289-A225-429C1D654A19}" destId="{941ECDCB-FCEF-4E17-B18C-4CE4E10F9D84}" srcOrd="0" destOrd="0" presId="urn:microsoft.com/office/officeart/2005/8/layout/vList5"/>
    <dgm:cxn modelId="{0756E3AC-853C-493C-8168-0CF04BE23B9B}" srcId="{7D2DF33E-6B04-4392-87F2-A911E31979E7}" destId="{6BD8BD1D-F242-4CD5-9AA0-D365904D2238}" srcOrd="0" destOrd="0" parTransId="{03F44B01-6E61-4D0F-82C6-A70EE8A82BCD}" sibTransId="{4EDCDF44-C768-47B3-A3DB-F8BA12F2BBF6}"/>
    <dgm:cxn modelId="{326FC030-0C60-43D1-B031-F6FEAC6FA268}" type="presOf" srcId="{EA5A44A1-7856-4DFE-9822-5DBCD0DDBE26}" destId="{962192E2-C293-4C68-8CF3-1BAE19053FA7}" srcOrd="0" destOrd="0" presId="urn:microsoft.com/office/officeart/2005/8/layout/vList5"/>
    <dgm:cxn modelId="{E5C69FD0-4230-46E7-9156-0D28ED9B8B0C}" srcId="{EA5A44A1-7856-4DFE-9822-5DBCD0DDBE26}" destId="{C1E3C96E-B80E-47D7-BEDB-D69E94DBDC95}" srcOrd="1" destOrd="0" parTransId="{ACB51636-34C0-4C59-9A3A-F5298D792840}" sibTransId="{38341D47-3EF4-44EC-9C90-5DCF986D7B0F}"/>
    <dgm:cxn modelId="{B6998129-BF74-41EE-89DB-03F19DB022B1}" srcId="{C1E3C96E-B80E-47D7-BEDB-D69E94DBDC95}" destId="{37D30445-BAB4-4265-80B0-B75786F07D60}" srcOrd="0" destOrd="0" parTransId="{C1FF9824-4A19-4E0A-B0D5-264B86E82E1C}" sibTransId="{8D8EBD83-CC87-4A3C-B87D-0CB4853BE627}"/>
    <dgm:cxn modelId="{DDF3269F-2D77-428A-B99E-ECB933A7F3AD}" srcId="{2469B859-B05B-4A6F-B24E-4C9017D5B4B4}" destId="{E2964104-5F97-4289-A225-429C1D654A19}" srcOrd="0" destOrd="0" parTransId="{7735B925-2B67-434D-87AD-3A6655A7E4CA}" sibTransId="{12ED373E-B4BF-46FE-8932-9F22310513C8}"/>
    <dgm:cxn modelId="{D3C35143-C04A-4576-8313-7E30D33DB763}" srcId="{EA5A44A1-7856-4DFE-9822-5DBCD0DDBE26}" destId="{2469B859-B05B-4A6F-B24E-4C9017D5B4B4}" srcOrd="0" destOrd="0" parTransId="{369C5A45-3CA4-4093-ABCF-FFBEC0A67389}" sibTransId="{8DBDD943-52F4-48FC-8AD8-C08E61C0CCA9}"/>
    <dgm:cxn modelId="{5E53B222-7C61-4593-872E-CC90FC694A0B}" type="presOf" srcId="{37D30445-BAB4-4265-80B0-B75786F07D60}" destId="{CBAADFB3-D46C-40BE-94C8-C6C2D2896DFB}" srcOrd="0" destOrd="0" presId="urn:microsoft.com/office/officeart/2005/8/layout/vList5"/>
    <dgm:cxn modelId="{A1F310D3-EC34-4762-BF9D-352BFC3AEA2D}" type="presOf" srcId="{C1E3C96E-B80E-47D7-BEDB-D69E94DBDC95}" destId="{339F55BD-7AA1-49A3-9A6E-B33554F7B31D}" srcOrd="0" destOrd="0" presId="urn:microsoft.com/office/officeart/2005/8/layout/vList5"/>
    <dgm:cxn modelId="{EDFC0FB3-2DE4-4549-997A-BA09C34008E3}" type="presOf" srcId="{7D2DF33E-6B04-4392-87F2-A911E31979E7}" destId="{196847E8-6E48-44F5-BB94-31E66C414255}" srcOrd="0" destOrd="0" presId="urn:microsoft.com/office/officeart/2005/8/layout/vList5"/>
    <dgm:cxn modelId="{942B4D03-670B-4E63-B6C0-6785EB711D41}" type="presOf" srcId="{6BD8BD1D-F242-4CD5-9AA0-D365904D2238}" destId="{F470FA14-CABD-4796-AFAC-B9303F7F9E7E}" srcOrd="0" destOrd="0" presId="urn:microsoft.com/office/officeart/2005/8/layout/vList5"/>
    <dgm:cxn modelId="{33FA05CA-38D7-4FFD-80CF-AA02F9F66870}" type="presParOf" srcId="{962192E2-C293-4C68-8CF3-1BAE19053FA7}" destId="{C4912134-85F8-4296-89E8-D0F6C8F21FE3}" srcOrd="0" destOrd="0" presId="urn:microsoft.com/office/officeart/2005/8/layout/vList5"/>
    <dgm:cxn modelId="{273CE111-FEE3-4C2F-802D-2B41527941F5}" type="presParOf" srcId="{C4912134-85F8-4296-89E8-D0F6C8F21FE3}" destId="{93D04FD4-24C6-4FC5-A4DB-60B942D9D049}" srcOrd="0" destOrd="0" presId="urn:microsoft.com/office/officeart/2005/8/layout/vList5"/>
    <dgm:cxn modelId="{843BFD81-BB57-475A-9132-980959AE7D75}" type="presParOf" srcId="{C4912134-85F8-4296-89E8-D0F6C8F21FE3}" destId="{941ECDCB-FCEF-4E17-B18C-4CE4E10F9D84}" srcOrd="1" destOrd="0" presId="urn:microsoft.com/office/officeart/2005/8/layout/vList5"/>
    <dgm:cxn modelId="{CD3EA450-3AC9-430A-AFE3-0430DEE234FE}" type="presParOf" srcId="{962192E2-C293-4C68-8CF3-1BAE19053FA7}" destId="{3435A9B9-CDBF-4A10-BE0C-F17C4A3B0224}" srcOrd="1" destOrd="0" presId="urn:microsoft.com/office/officeart/2005/8/layout/vList5"/>
    <dgm:cxn modelId="{0195BD24-D660-4695-8D2F-7CA02705E9FF}" type="presParOf" srcId="{962192E2-C293-4C68-8CF3-1BAE19053FA7}" destId="{A35E0091-39A4-41E8-BEFC-132185975C24}" srcOrd="2" destOrd="0" presId="urn:microsoft.com/office/officeart/2005/8/layout/vList5"/>
    <dgm:cxn modelId="{E7373934-E76D-4B42-B45E-018ED23B0A87}" type="presParOf" srcId="{A35E0091-39A4-41E8-BEFC-132185975C24}" destId="{339F55BD-7AA1-49A3-9A6E-B33554F7B31D}" srcOrd="0" destOrd="0" presId="urn:microsoft.com/office/officeart/2005/8/layout/vList5"/>
    <dgm:cxn modelId="{F7658B29-DB4A-457F-8648-487AC93B25C6}" type="presParOf" srcId="{A35E0091-39A4-41E8-BEFC-132185975C24}" destId="{CBAADFB3-D46C-40BE-94C8-C6C2D2896DFB}" srcOrd="1" destOrd="0" presId="urn:microsoft.com/office/officeart/2005/8/layout/vList5"/>
    <dgm:cxn modelId="{67C53BD5-1E09-4587-BB12-D8BEE43185B9}" type="presParOf" srcId="{962192E2-C293-4C68-8CF3-1BAE19053FA7}" destId="{357A4AAB-D61B-44A1-A241-7153A0707F3F}" srcOrd="3" destOrd="0" presId="urn:microsoft.com/office/officeart/2005/8/layout/vList5"/>
    <dgm:cxn modelId="{3D55E351-3CD0-420B-9394-535F0084B959}" type="presParOf" srcId="{962192E2-C293-4C68-8CF3-1BAE19053FA7}" destId="{C67CAF2B-544C-4B1A-9154-5F8B87D6798E}" srcOrd="4" destOrd="0" presId="urn:microsoft.com/office/officeart/2005/8/layout/vList5"/>
    <dgm:cxn modelId="{1AE375D6-24A7-485C-AA0E-8C27D6142221}" type="presParOf" srcId="{C67CAF2B-544C-4B1A-9154-5F8B87D6798E}" destId="{196847E8-6E48-44F5-BB94-31E66C414255}" srcOrd="0" destOrd="0" presId="urn:microsoft.com/office/officeart/2005/8/layout/vList5"/>
    <dgm:cxn modelId="{345A1B16-1104-4BDC-99A5-CF45F0C721E2}" type="presParOf" srcId="{C67CAF2B-544C-4B1A-9154-5F8B87D6798E}" destId="{F470FA14-CABD-4796-AFAC-B9303F7F9E7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89E543-CAC3-4E3F-866C-DC300D7B4ECE}" type="doc">
      <dgm:prSet loTypeId="urn:microsoft.com/office/officeart/2005/8/layout/default#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16D14B4-C044-4609-BCB8-79017695B4F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Далекосхідне кладовище</a:t>
          </a:r>
        </a:p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93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3B0D9AB7-D485-4D30-8394-6018402F7353}" type="parTrans" cxnId="{1C6F417A-9934-4C49-8B65-67F4D3443C99}">
      <dgm:prSet/>
      <dgm:spPr/>
      <dgm:t>
        <a:bodyPr/>
        <a:lstStyle/>
        <a:p>
          <a:endParaRPr lang="uk-UA"/>
        </a:p>
      </dgm:t>
    </dgm:pt>
    <dgm:pt modelId="{65FAA8C8-E9C7-4286-8700-88136003B9BD}" type="sibTrans" cxnId="{1C6F417A-9934-4C49-8B65-67F4D3443C99}">
      <dgm:prSet/>
      <dgm:spPr/>
      <dgm:t>
        <a:bodyPr/>
        <a:lstStyle/>
        <a:p>
          <a:endParaRPr lang="uk-UA"/>
        </a:p>
      </dgm:t>
    </dgm:pt>
    <dgm:pt modelId="{EE5D02D0-B62B-4A3D-AEF2-A66D38164EC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Меморіальний комплекс </a:t>
          </a:r>
        </a:p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«Фортечні вали» </a:t>
          </a:r>
        </a:p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2 га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6BDBD6B4-911F-4485-8B86-ED4E2678C808}" type="parTrans" cxnId="{8AD5DECB-0D8A-4411-880C-EC16F29F3CDC}">
      <dgm:prSet/>
      <dgm:spPr/>
      <dgm:t>
        <a:bodyPr/>
        <a:lstStyle/>
        <a:p>
          <a:endParaRPr lang="uk-UA"/>
        </a:p>
      </dgm:t>
    </dgm:pt>
    <dgm:pt modelId="{B685782E-F12F-4F8A-A718-8135EC0C4B04}" type="sibTrans" cxnId="{8AD5DECB-0D8A-4411-880C-EC16F29F3CDC}">
      <dgm:prSet/>
      <dgm:spPr/>
      <dgm:t>
        <a:bodyPr/>
        <a:lstStyle/>
        <a:p>
          <a:endParaRPr lang="uk-UA"/>
        </a:p>
      </dgm:t>
    </dgm:pt>
    <dgm:pt modelId="{F9B92038-4095-4F04-8A22-25DFEEBD8E3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Старо Лелеківське по вул.Казанській </a:t>
          </a:r>
        </a:p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1,5 га</a:t>
          </a:r>
        </a:p>
      </dgm:t>
    </dgm:pt>
    <dgm:pt modelId="{410FE9CA-4237-44BB-AD7F-A50950E0AA5A}" type="parTrans" cxnId="{76AC41B8-1111-4F11-8B6D-7C4E56CADC88}">
      <dgm:prSet/>
      <dgm:spPr/>
      <dgm:t>
        <a:bodyPr/>
        <a:lstStyle/>
        <a:p>
          <a:endParaRPr lang="uk-UA"/>
        </a:p>
      </dgm:t>
    </dgm:pt>
    <dgm:pt modelId="{C394D712-1779-4DB2-96CD-DDCE34FCFC13}" type="sibTrans" cxnId="{76AC41B8-1111-4F11-8B6D-7C4E56CADC88}">
      <dgm:prSet/>
      <dgm:spPr/>
      <dgm:t>
        <a:bodyPr/>
        <a:lstStyle/>
        <a:p>
          <a:endParaRPr lang="uk-UA"/>
        </a:p>
      </dgm:t>
    </dgm:pt>
    <dgm:pt modelId="{EE972054-4B85-4970-9C19-CD12F7DF8FE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Старо Лелеківське по пров.Громадянському 13,862 га</a:t>
          </a:r>
        </a:p>
      </dgm:t>
    </dgm:pt>
    <dgm:pt modelId="{3C4797E6-CA33-447D-A6B2-5558D308BE7E}" type="parTrans" cxnId="{58786876-60ED-491C-95D5-F5D414302223}">
      <dgm:prSet/>
      <dgm:spPr/>
      <dgm:t>
        <a:bodyPr/>
        <a:lstStyle/>
        <a:p>
          <a:endParaRPr lang="uk-UA"/>
        </a:p>
      </dgm:t>
    </dgm:pt>
    <dgm:pt modelId="{E179FB67-2CC7-44BD-B361-23D437F4B901}" type="sibTrans" cxnId="{58786876-60ED-491C-95D5-F5D414302223}">
      <dgm:prSet/>
      <dgm:spPr/>
      <dgm:t>
        <a:bodyPr/>
        <a:lstStyle/>
        <a:p>
          <a:endParaRPr lang="uk-UA"/>
        </a:p>
      </dgm:t>
    </dgm:pt>
    <dgm:pt modelId="{932B771A-6815-4088-BFDB-015D6CB72BCE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Ново -Лелеківське кладовище</a:t>
          </a:r>
        </a:p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45 га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EA51D9A6-E4E4-4DFF-B0B4-DF7AF22F96A8}" type="parTrans" cxnId="{89745D43-5F42-44C2-A34E-850D9E412912}">
      <dgm:prSet/>
      <dgm:spPr/>
      <dgm:t>
        <a:bodyPr/>
        <a:lstStyle/>
        <a:p>
          <a:endParaRPr lang="uk-UA"/>
        </a:p>
      </dgm:t>
    </dgm:pt>
    <dgm:pt modelId="{1C2D9971-A239-4F83-B274-70FD166BAAAD}" type="sibTrans" cxnId="{89745D43-5F42-44C2-A34E-850D9E412912}">
      <dgm:prSet/>
      <dgm:spPr/>
      <dgm:t>
        <a:bodyPr/>
        <a:lstStyle/>
        <a:p>
          <a:endParaRPr lang="uk-UA"/>
        </a:p>
      </dgm:t>
    </dgm:pt>
    <dgm:pt modelId="{25223641-3BAF-44A4-B6D0-60C876A9A842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smtClean="0">
              <a:latin typeface="Times New Roman" pitchFamily="18" charset="0"/>
              <a:cs typeface="Times New Roman" pitchFamily="18" charset="0"/>
            </a:rPr>
            <a:t>Рівнянське кладовище  12 га</a:t>
          </a:r>
          <a:endParaRPr lang="uk-UA" sz="1600" dirty="0" smtClean="0">
            <a:latin typeface="Times New Roman" pitchFamily="18" charset="0"/>
            <a:cs typeface="Times New Roman" pitchFamily="18" charset="0"/>
          </a:endParaRPr>
        </a:p>
      </dgm:t>
    </dgm:pt>
    <dgm:pt modelId="{2DB48E1D-5713-4439-B097-5072DEE3AAA2}" type="parTrans" cxnId="{3E8C40BE-49D3-43C8-AEEC-6C6E59832155}">
      <dgm:prSet/>
      <dgm:spPr/>
      <dgm:t>
        <a:bodyPr/>
        <a:lstStyle/>
        <a:p>
          <a:endParaRPr lang="uk-UA"/>
        </a:p>
      </dgm:t>
    </dgm:pt>
    <dgm:pt modelId="{E1152E4E-1850-4009-9574-A1354262899E}" type="sibTrans" cxnId="{3E8C40BE-49D3-43C8-AEEC-6C6E59832155}">
      <dgm:prSet/>
      <dgm:spPr/>
      <dgm:t>
        <a:bodyPr/>
        <a:lstStyle/>
        <a:p>
          <a:endParaRPr lang="uk-UA"/>
        </a:p>
      </dgm:t>
    </dgm:pt>
    <dgm:pt modelId="{73207DBE-0856-4E18-AA1C-D37FB5E60923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Завадівське кладовище</a:t>
          </a:r>
        </a:p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2 га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0E384072-7EDC-4C2F-A55D-AD6774D9133A}" type="parTrans" cxnId="{51FD898E-2C84-448D-A6B0-FADB687339AA}">
      <dgm:prSet/>
      <dgm:spPr/>
      <dgm:t>
        <a:bodyPr/>
        <a:lstStyle/>
        <a:p>
          <a:endParaRPr lang="uk-UA"/>
        </a:p>
      </dgm:t>
    </dgm:pt>
    <dgm:pt modelId="{4E51E5DB-4EE4-4DB0-9392-85D01D788EBA}" type="sibTrans" cxnId="{51FD898E-2C84-448D-A6B0-FADB687339AA}">
      <dgm:prSet/>
      <dgm:spPr/>
      <dgm:t>
        <a:bodyPr/>
        <a:lstStyle/>
        <a:p>
          <a:endParaRPr lang="uk-UA"/>
        </a:p>
      </dgm:t>
    </dgm:pt>
    <dgm:pt modelId="{14753B5D-02C3-46CF-9411-A01CE4CC2A7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Масляниківське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кладовище</a:t>
          </a:r>
        </a:p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15 га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71B8E3ED-0517-4A54-9FE9-72DF3A890727}" type="parTrans" cxnId="{16E87E0D-ECED-4624-9B0D-05DE6B3DEBD7}">
      <dgm:prSet/>
      <dgm:spPr/>
      <dgm:t>
        <a:bodyPr/>
        <a:lstStyle/>
        <a:p>
          <a:endParaRPr lang="uk-UA"/>
        </a:p>
      </dgm:t>
    </dgm:pt>
    <dgm:pt modelId="{99FD4CB7-A75B-4BDE-89E3-4E018A395BE3}" type="sibTrans" cxnId="{16E87E0D-ECED-4624-9B0D-05DE6B3DEBD7}">
      <dgm:prSet/>
      <dgm:spPr/>
      <dgm:t>
        <a:bodyPr/>
        <a:lstStyle/>
        <a:p>
          <a:endParaRPr lang="uk-UA"/>
        </a:p>
      </dgm:t>
    </dgm:pt>
    <dgm:pt modelId="{726FB335-181A-421A-A42C-AEB9096483AD}" type="pres">
      <dgm:prSet presAssocID="{5789E543-CAC3-4E3F-866C-DC300D7B4EC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801C958-3358-4D06-AE3B-246F5D5605A5}" type="pres">
      <dgm:prSet presAssocID="{F16D14B4-C044-4609-BCB8-79017695B4FC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1CEB08-975B-4A3C-8271-DCE780C7EE7A}" type="pres">
      <dgm:prSet presAssocID="{65FAA8C8-E9C7-4286-8700-88136003B9BD}" presName="sibTrans" presStyleCnt="0"/>
      <dgm:spPr/>
    </dgm:pt>
    <dgm:pt modelId="{A6840BD0-116A-4737-A1D6-F32E640B2785}" type="pres">
      <dgm:prSet presAssocID="{932B771A-6815-4088-BFDB-015D6CB72BC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DED966-B0F8-4819-A204-A603F47600E7}" type="pres">
      <dgm:prSet presAssocID="{1C2D9971-A239-4F83-B274-70FD166BAAAD}" presName="sibTrans" presStyleCnt="0"/>
      <dgm:spPr/>
    </dgm:pt>
    <dgm:pt modelId="{3AFC1F8C-68B3-4389-A146-C956DF9454EE}" type="pres">
      <dgm:prSet presAssocID="{25223641-3BAF-44A4-B6D0-60C876A9A842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1055C1-7FDE-472C-A939-1C9F37910494}" type="pres">
      <dgm:prSet presAssocID="{E1152E4E-1850-4009-9574-A1354262899E}" presName="sibTrans" presStyleCnt="0"/>
      <dgm:spPr/>
    </dgm:pt>
    <dgm:pt modelId="{FA785DEA-7BB2-4D07-8BB3-147692EE003D}" type="pres">
      <dgm:prSet presAssocID="{73207DBE-0856-4E18-AA1C-D37FB5E60923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8848DF-CA43-45E4-9F59-F4DB9C8D4EDC}" type="pres">
      <dgm:prSet presAssocID="{4E51E5DB-4EE4-4DB0-9392-85D01D788EBA}" presName="sibTrans" presStyleCnt="0"/>
      <dgm:spPr/>
    </dgm:pt>
    <dgm:pt modelId="{41C09A54-545E-46F7-A8D1-A169A12B5363}" type="pres">
      <dgm:prSet presAssocID="{14753B5D-02C3-46CF-9411-A01CE4CC2A7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F1387C-365F-4005-8A56-99A1D4056919}" type="pres">
      <dgm:prSet presAssocID="{99FD4CB7-A75B-4BDE-89E3-4E018A395BE3}" presName="sibTrans" presStyleCnt="0"/>
      <dgm:spPr/>
    </dgm:pt>
    <dgm:pt modelId="{5452C4DE-CEE5-4D2D-9456-593834DCF1A3}" type="pres">
      <dgm:prSet presAssocID="{F9B92038-4095-4F04-8A22-25DFEEBD8E3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7AA4E86-A43B-4F87-BDBF-7624E1D04114}" type="pres">
      <dgm:prSet presAssocID="{C394D712-1779-4DB2-96CD-DDCE34FCFC13}" presName="sibTrans" presStyleCnt="0"/>
      <dgm:spPr/>
    </dgm:pt>
    <dgm:pt modelId="{E3821333-478F-4F01-95CC-C16BD6EE6650}" type="pres">
      <dgm:prSet presAssocID="{EE972054-4B85-4970-9C19-CD12F7DF8FE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ED5CB6-71C6-475C-AB8E-93B6EE1958A1}" type="pres">
      <dgm:prSet presAssocID="{E179FB67-2CC7-44BD-B361-23D437F4B901}" presName="sibTrans" presStyleCnt="0"/>
      <dgm:spPr/>
    </dgm:pt>
    <dgm:pt modelId="{143764D2-1F95-4E1A-B120-E60F4F75D571}" type="pres">
      <dgm:prSet presAssocID="{EE5D02D0-B62B-4A3D-AEF2-A66D38164EC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B329E21-5284-4F66-848C-0F6DA7A73446}" type="presOf" srcId="{73207DBE-0856-4E18-AA1C-D37FB5E60923}" destId="{FA785DEA-7BB2-4D07-8BB3-147692EE003D}" srcOrd="0" destOrd="0" presId="urn:microsoft.com/office/officeart/2005/8/layout/default#2"/>
    <dgm:cxn modelId="{939A4E4B-C70E-437D-85DC-7B5ECFE9C8D0}" type="presOf" srcId="{F16D14B4-C044-4609-BCB8-79017695B4FC}" destId="{C801C958-3358-4D06-AE3B-246F5D5605A5}" srcOrd="0" destOrd="0" presId="urn:microsoft.com/office/officeart/2005/8/layout/default#2"/>
    <dgm:cxn modelId="{2134222C-3FB8-49AA-BF62-9BBC18EDB9C8}" type="presOf" srcId="{14753B5D-02C3-46CF-9411-A01CE4CC2A7D}" destId="{41C09A54-545E-46F7-A8D1-A169A12B5363}" srcOrd="0" destOrd="0" presId="urn:microsoft.com/office/officeart/2005/8/layout/default#2"/>
    <dgm:cxn modelId="{8C0DA5F3-8E6F-4850-9CEE-7EF89E18104F}" type="presOf" srcId="{EE5D02D0-B62B-4A3D-AEF2-A66D38164EC6}" destId="{143764D2-1F95-4E1A-B120-E60F4F75D571}" srcOrd="0" destOrd="0" presId="urn:microsoft.com/office/officeart/2005/8/layout/default#2"/>
    <dgm:cxn modelId="{76AC41B8-1111-4F11-8B6D-7C4E56CADC88}" srcId="{5789E543-CAC3-4E3F-866C-DC300D7B4ECE}" destId="{F9B92038-4095-4F04-8A22-25DFEEBD8E38}" srcOrd="5" destOrd="0" parTransId="{410FE9CA-4237-44BB-AD7F-A50950E0AA5A}" sibTransId="{C394D712-1779-4DB2-96CD-DDCE34FCFC13}"/>
    <dgm:cxn modelId="{51FD898E-2C84-448D-A6B0-FADB687339AA}" srcId="{5789E543-CAC3-4E3F-866C-DC300D7B4ECE}" destId="{73207DBE-0856-4E18-AA1C-D37FB5E60923}" srcOrd="3" destOrd="0" parTransId="{0E384072-7EDC-4C2F-A55D-AD6774D9133A}" sibTransId="{4E51E5DB-4EE4-4DB0-9392-85D01D788EBA}"/>
    <dgm:cxn modelId="{3CF566F2-7758-47F0-B5B9-BC305F07E1BD}" type="presOf" srcId="{932B771A-6815-4088-BFDB-015D6CB72BCE}" destId="{A6840BD0-116A-4737-A1D6-F32E640B2785}" srcOrd="0" destOrd="0" presId="urn:microsoft.com/office/officeart/2005/8/layout/default#2"/>
    <dgm:cxn modelId="{8AD5DECB-0D8A-4411-880C-EC16F29F3CDC}" srcId="{5789E543-CAC3-4E3F-866C-DC300D7B4ECE}" destId="{EE5D02D0-B62B-4A3D-AEF2-A66D38164EC6}" srcOrd="7" destOrd="0" parTransId="{6BDBD6B4-911F-4485-8B86-ED4E2678C808}" sibTransId="{B685782E-F12F-4F8A-A718-8135EC0C4B04}"/>
    <dgm:cxn modelId="{89745D43-5F42-44C2-A34E-850D9E412912}" srcId="{5789E543-CAC3-4E3F-866C-DC300D7B4ECE}" destId="{932B771A-6815-4088-BFDB-015D6CB72BCE}" srcOrd="1" destOrd="0" parTransId="{EA51D9A6-E4E4-4DFF-B0B4-DF7AF22F96A8}" sibTransId="{1C2D9971-A239-4F83-B274-70FD166BAAAD}"/>
    <dgm:cxn modelId="{F9F2D665-56E0-467F-9537-5835A1A470FB}" type="presOf" srcId="{F9B92038-4095-4F04-8A22-25DFEEBD8E38}" destId="{5452C4DE-CEE5-4D2D-9456-593834DCF1A3}" srcOrd="0" destOrd="0" presId="urn:microsoft.com/office/officeart/2005/8/layout/default#2"/>
    <dgm:cxn modelId="{CF0EEE7D-151A-4398-AAA3-F6D60BC18958}" type="presOf" srcId="{25223641-3BAF-44A4-B6D0-60C876A9A842}" destId="{3AFC1F8C-68B3-4389-A146-C956DF9454EE}" srcOrd="0" destOrd="0" presId="urn:microsoft.com/office/officeart/2005/8/layout/default#2"/>
    <dgm:cxn modelId="{58786876-60ED-491C-95D5-F5D414302223}" srcId="{5789E543-CAC3-4E3F-866C-DC300D7B4ECE}" destId="{EE972054-4B85-4970-9C19-CD12F7DF8FE6}" srcOrd="6" destOrd="0" parTransId="{3C4797E6-CA33-447D-A6B2-5558D308BE7E}" sibTransId="{E179FB67-2CC7-44BD-B361-23D437F4B901}"/>
    <dgm:cxn modelId="{6207D5E0-3B18-4699-A6FA-070734918A90}" type="presOf" srcId="{5789E543-CAC3-4E3F-866C-DC300D7B4ECE}" destId="{726FB335-181A-421A-A42C-AEB9096483AD}" srcOrd="0" destOrd="0" presId="urn:microsoft.com/office/officeart/2005/8/layout/default#2"/>
    <dgm:cxn modelId="{1C6F417A-9934-4C49-8B65-67F4D3443C99}" srcId="{5789E543-CAC3-4E3F-866C-DC300D7B4ECE}" destId="{F16D14B4-C044-4609-BCB8-79017695B4FC}" srcOrd="0" destOrd="0" parTransId="{3B0D9AB7-D485-4D30-8394-6018402F7353}" sibTransId="{65FAA8C8-E9C7-4286-8700-88136003B9BD}"/>
    <dgm:cxn modelId="{3E8C40BE-49D3-43C8-AEEC-6C6E59832155}" srcId="{5789E543-CAC3-4E3F-866C-DC300D7B4ECE}" destId="{25223641-3BAF-44A4-B6D0-60C876A9A842}" srcOrd="2" destOrd="0" parTransId="{2DB48E1D-5713-4439-B097-5072DEE3AAA2}" sibTransId="{E1152E4E-1850-4009-9574-A1354262899E}"/>
    <dgm:cxn modelId="{16E87E0D-ECED-4624-9B0D-05DE6B3DEBD7}" srcId="{5789E543-CAC3-4E3F-866C-DC300D7B4ECE}" destId="{14753B5D-02C3-46CF-9411-A01CE4CC2A7D}" srcOrd="4" destOrd="0" parTransId="{71B8E3ED-0517-4A54-9FE9-72DF3A890727}" sibTransId="{99FD4CB7-A75B-4BDE-89E3-4E018A395BE3}"/>
    <dgm:cxn modelId="{204132B4-E202-48E3-B4E5-1F989D1E3610}" type="presOf" srcId="{EE972054-4B85-4970-9C19-CD12F7DF8FE6}" destId="{E3821333-478F-4F01-95CC-C16BD6EE6650}" srcOrd="0" destOrd="0" presId="urn:microsoft.com/office/officeart/2005/8/layout/default#2"/>
    <dgm:cxn modelId="{99B8DB79-574F-4C0F-A109-C685E072E2F7}" type="presParOf" srcId="{726FB335-181A-421A-A42C-AEB9096483AD}" destId="{C801C958-3358-4D06-AE3B-246F5D5605A5}" srcOrd="0" destOrd="0" presId="urn:microsoft.com/office/officeart/2005/8/layout/default#2"/>
    <dgm:cxn modelId="{96C69206-EB9E-42A9-B899-E33DCE7B859C}" type="presParOf" srcId="{726FB335-181A-421A-A42C-AEB9096483AD}" destId="{A11CEB08-975B-4A3C-8271-DCE780C7EE7A}" srcOrd="1" destOrd="0" presId="urn:microsoft.com/office/officeart/2005/8/layout/default#2"/>
    <dgm:cxn modelId="{A11A3BD1-40B5-43C2-8AEA-3AEAA795FC18}" type="presParOf" srcId="{726FB335-181A-421A-A42C-AEB9096483AD}" destId="{A6840BD0-116A-4737-A1D6-F32E640B2785}" srcOrd="2" destOrd="0" presId="urn:microsoft.com/office/officeart/2005/8/layout/default#2"/>
    <dgm:cxn modelId="{43798FB9-DE5D-4D3F-9096-B7C35FBC53F1}" type="presParOf" srcId="{726FB335-181A-421A-A42C-AEB9096483AD}" destId="{BADED966-B0F8-4819-A204-A603F47600E7}" srcOrd="3" destOrd="0" presId="urn:microsoft.com/office/officeart/2005/8/layout/default#2"/>
    <dgm:cxn modelId="{47751819-E40F-492E-9085-B0D3D03D6D3F}" type="presParOf" srcId="{726FB335-181A-421A-A42C-AEB9096483AD}" destId="{3AFC1F8C-68B3-4389-A146-C956DF9454EE}" srcOrd="4" destOrd="0" presId="urn:microsoft.com/office/officeart/2005/8/layout/default#2"/>
    <dgm:cxn modelId="{17A7A13C-AC83-485B-B1AF-9874F46257C8}" type="presParOf" srcId="{726FB335-181A-421A-A42C-AEB9096483AD}" destId="{BE1055C1-7FDE-472C-A939-1C9F37910494}" srcOrd="5" destOrd="0" presId="urn:microsoft.com/office/officeart/2005/8/layout/default#2"/>
    <dgm:cxn modelId="{54A54AF8-FD3B-4F47-B8E2-BA6E1D22200F}" type="presParOf" srcId="{726FB335-181A-421A-A42C-AEB9096483AD}" destId="{FA785DEA-7BB2-4D07-8BB3-147692EE003D}" srcOrd="6" destOrd="0" presId="urn:microsoft.com/office/officeart/2005/8/layout/default#2"/>
    <dgm:cxn modelId="{E2ED6CE0-8485-4554-80B6-80C5068B98CF}" type="presParOf" srcId="{726FB335-181A-421A-A42C-AEB9096483AD}" destId="{128848DF-CA43-45E4-9F59-F4DB9C8D4EDC}" srcOrd="7" destOrd="0" presId="urn:microsoft.com/office/officeart/2005/8/layout/default#2"/>
    <dgm:cxn modelId="{7E65F5D5-7CF4-4C37-B1CC-0F54217E486C}" type="presParOf" srcId="{726FB335-181A-421A-A42C-AEB9096483AD}" destId="{41C09A54-545E-46F7-A8D1-A169A12B5363}" srcOrd="8" destOrd="0" presId="urn:microsoft.com/office/officeart/2005/8/layout/default#2"/>
    <dgm:cxn modelId="{CAE1E220-C073-4905-9620-38D6E8596AAA}" type="presParOf" srcId="{726FB335-181A-421A-A42C-AEB9096483AD}" destId="{D1F1387C-365F-4005-8A56-99A1D4056919}" srcOrd="9" destOrd="0" presId="urn:microsoft.com/office/officeart/2005/8/layout/default#2"/>
    <dgm:cxn modelId="{34AA9ACA-7BF9-49E9-8AD1-E18181E83044}" type="presParOf" srcId="{726FB335-181A-421A-A42C-AEB9096483AD}" destId="{5452C4DE-CEE5-4D2D-9456-593834DCF1A3}" srcOrd="10" destOrd="0" presId="urn:microsoft.com/office/officeart/2005/8/layout/default#2"/>
    <dgm:cxn modelId="{626A03E5-B833-4566-95A2-269C8759354C}" type="presParOf" srcId="{726FB335-181A-421A-A42C-AEB9096483AD}" destId="{77AA4E86-A43B-4F87-BDBF-7624E1D04114}" srcOrd="11" destOrd="0" presId="urn:microsoft.com/office/officeart/2005/8/layout/default#2"/>
    <dgm:cxn modelId="{3B746C45-AB99-4E92-9B32-A389A6742768}" type="presParOf" srcId="{726FB335-181A-421A-A42C-AEB9096483AD}" destId="{E3821333-478F-4F01-95CC-C16BD6EE6650}" srcOrd="12" destOrd="0" presId="urn:microsoft.com/office/officeart/2005/8/layout/default#2"/>
    <dgm:cxn modelId="{0C5A0A64-66AC-4ACD-B69D-2B4D08B03A44}" type="presParOf" srcId="{726FB335-181A-421A-A42C-AEB9096483AD}" destId="{38ED5CB6-71C6-475C-AB8E-93B6EE1958A1}" srcOrd="13" destOrd="0" presId="urn:microsoft.com/office/officeart/2005/8/layout/default#2"/>
    <dgm:cxn modelId="{305BD922-3871-4C2A-842E-C2FCA8D8AE8A}" type="presParOf" srcId="{726FB335-181A-421A-A42C-AEB9096483AD}" destId="{143764D2-1F95-4E1A-B120-E60F4F75D571}" srcOrd="1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149647-29EB-41CF-B007-C51DB76DD2B2}" type="doc">
      <dgm:prSet loTypeId="urn:microsoft.com/office/officeart/2005/8/layout/default#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F6EC086-0EB8-47DC-B040-06D3BA9993D9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Лелеківське по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вул.Холодноярській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1,6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8E6A8CBE-99FF-41AA-89C3-C94B4299A371}" type="parTrans" cxnId="{FFB2C906-6F9C-4D3C-A8C2-23A7A7DE5305}">
      <dgm:prSet/>
      <dgm:spPr/>
      <dgm:t>
        <a:bodyPr/>
        <a:lstStyle/>
        <a:p>
          <a:endParaRPr lang="uk-UA"/>
        </a:p>
      </dgm:t>
    </dgm:pt>
    <dgm:pt modelId="{E1875E19-ABEF-46CB-B8B5-81C02A59A29E}" type="sibTrans" cxnId="{FFB2C906-6F9C-4D3C-A8C2-23A7A7DE5305}">
      <dgm:prSet/>
      <dgm:spPr/>
      <dgm:t>
        <a:bodyPr/>
        <a:lstStyle/>
        <a:p>
          <a:endParaRPr lang="uk-UA"/>
        </a:p>
      </dgm:t>
    </dgm:pt>
    <dgm:pt modelId="{B57BAEB5-2B66-48E9-8758-9478FE10B98A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Кладовище по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вул.Салтикова-Щедріна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(лівостороннє) 1,8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21ED471D-D7C9-4D89-8919-70191B4E9479}" type="parTrans" cxnId="{E98E9707-AE72-447C-A15F-1599272144F0}">
      <dgm:prSet/>
      <dgm:spPr/>
      <dgm:t>
        <a:bodyPr/>
        <a:lstStyle/>
        <a:p>
          <a:endParaRPr lang="uk-UA"/>
        </a:p>
      </dgm:t>
    </dgm:pt>
    <dgm:pt modelId="{07059F3A-3BF4-4C5B-AF69-728F55D56E5F}" type="sibTrans" cxnId="{E98E9707-AE72-447C-A15F-1599272144F0}">
      <dgm:prSet/>
      <dgm:spPr/>
      <dgm:t>
        <a:bodyPr/>
        <a:lstStyle/>
        <a:p>
          <a:endParaRPr lang="uk-UA"/>
        </a:p>
      </dgm:t>
    </dgm:pt>
    <dgm:pt modelId="{F9269FAE-7AF4-4FF5-BB20-17A63526DEB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Кладовище по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вул.Салтикова-Щедріна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(правостороннє) 1,2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CB706D59-53A7-4A03-AD37-71D93696EAD5}" type="parTrans" cxnId="{75189E8D-FE96-4DA7-AE03-81596F2688B0}">
      <dgm:prSet/>
      <dgm:spPr/>
      <dgm:t>
        <a:bodyPr/>
        <a:lstStyle/>
        <a:p>
          <a:endParaRPr lang="uk-UA"/>
        </a:p>
      </dgm:t>
    </dgm:pt>
    <dgm:pt modelId="{DF6C4099-C716-4930-BCAA-A20A7B9F34C8}" type="sibTrans" cxnId="{75189E8D-FE96-4DA7-AE03-81596F2688B0}">
      <dgm:prSet/>
      <dgm:spPr/>
      <dgm:t>
        <a:bodyPr/>
        <a:lstStyle/>
        <a:p>
          <a:endParaRPr lang="uk-UA"/>
        </a:p>
      </dgm:t>
    </dgm:pt>
    <dgm:pt modelId="{AD6C7652-5682-45A5-9C05-528C0B039534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smtClean="0">
              <a:latin typeface="Times New Roman" pitchFamily="18" charset="0"/>
              <a:cs typeface="Times New Roman" pitchFamily="18" charset="0"/>
            </a:rPr>
            <a:t>Кущівське по вул.Алтайській 20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EFA37FC1-78F6-46D3-8685-76D29EC82209}" type="parTrans" cxnId="{D386EE93-DE9E-413B-A308-139B79121F33}">
      <dgm:prSet/>
      <dgm:spPr/>
      <dgm:t>
        <a:bodyPr/>
        <a:lstStyle/>
        <a:p>
          <a:endParaRPr lang="uk-UA"/>
        </a:p>
      </dgm:t>
    </dgm:pt>
    <dgm:pt modelId="{53199C9D-93D8-4AB9-BC34-DADF2A1A73D6}" type="sibTrans" cxnId="{D386EE93-DE9E-413B-A308-139B79121F33}">
      <dgm:prSet/>
      <dgm:spPr/>
      <dgm:t>
        <a:bodyPr/>
        <a:lstStyle/>
        <a:p>
          <a:endParaRPr lang="uk-UA"/>
        </a:p>
      </dgm:t>
    </dgm:pt>
    <dgm:pt modelId="{C342BFCF-ACB2-4BFE-B9F1-16D2BBF6C05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smtClean="0">
              <a:latin typeface="Times New Roman" pitchFamily="18" charset="0"/>
              <a:cs typeface="Times New Roman" pitchFamily="18" charset="0"/>
            </a:rPr>
            <a:t>Кладовище по вул.Айвазовського 0,3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5FE70382-EF58-4D4B-9587-65069CF6F5A0}" type="parTrans" cxnId="{489B463D-7919-408D-816F-1451D5FD84A5}">
      <dgm:prSet/>
      <dgm:spPr/>
      <dgm:t>
        <a:bodyPr/>
        <a:lstStyle/>
        <a:p>
          <a:endParaRPr lang="uk-UA"/>
        </a:p>
      </dgm:t>
    </dgm:pt>
    <dgm:pt modelId="{570B1F3E-6031-487D-9949-78610DFBDF7A}" type="sibTrans" cxnId="{489B463D-7919-408D-816F-1451D5FD84A5}">
      <dgm:prSet/>
      <dgm:spPr/>
      <dgm:t>
        <a:bodyPr/>
        <a:lstStyle/>
        <a:p>
          <a:endParaRPr lang="uk-UA"/>
        </a:p>
      </dgm:t>
    </dgm:pt>
    <dgm:pt modelId="{4618A377-AF20-43F6-9C92-D9DDB7F52C5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smtClean="0">
              <a:latin typeface="Times New Roman" pitchFamily="18" charset="0"/>
              <a:cs typeface="Times New Roman" pitchFamily="18" charset="0"/>
            </a:rPr>
            <a:t>Масляниківське по вул.Чугуївській, Олімпійській 1,1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5106CB37-6765-4BBD-857F-10118CBA6D45}" type="parTrans" cxnId="{62881AB4-40A6-499D-B628-0A60EA591D45}">
      <dgm:prSet/>
      <dgm:spPr/>
      <dgm:t>
        <a:bodyPr/>
        <a:lstStyle/>
        <a:p>
          <a:endParaRPr lang="uk-UA"/>
        </a:p>
      </dgm:t>
    </dgm:pt>
    <dgm:pt modelId="{B9BB9188-9399-41FF-936B-7713F95A20FE}" type="sibTrans" cxnId="{62881AB4-40A6-499D-B628-0A60EA591D45}">
      <dgm:prSet/>
      <dgm:spPr/>
      <dgm:t>
        <a:bodyPr/>
        <a:lstStyle/>
        <a:p>
          <a:endParaRPr lang="uk-UA"/>
        </a:p>
      </dgm:t>
    </dgm:pt>
    <dgm:pt modelId="{103923D2-5877-40A9-A1EB-68CEAEAFFA9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Масляниківське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по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вул.Луганській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0,2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F222D485-8E3E-4BDE-9674-CD8DA202AD47}" type="parTrans" cxnId="{5CD5226E-F954-4782-BC96-A84DBA1388C7}">
      <dgm:prSet/>
      <dgm:spPr/>
      <dgm:t>
        <a:bodyPr/>
        <a:lstStyle/>
        <a:p>
          <a:endParaRPr lang="uk-UA"/>
        </a:p>
      </dgm:t>
    </dgm:pt>
    <dgm:pt modelId="{C457CFA5-4E56-4841-A3C6-5333D21B229B}" type="sibTrans" cxnId="{5CD5226E-F954-4782-BC96-A84DBA1388C7}">
      <dgm:prSet/>
      <dgm:spPr/>
      <dgm:t>
        <a:bodyPr/>
        <a:lstStyle/>
        <a:p>
          <a:endParaRPr lang="uk-UA"/>
        </a:p>
      </dgm:t>
    </dgm:pt>
    <dgm:pt modelId="{75789E05-4E20-4808-9FA5-B68D08E1FBE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Масляниківське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по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вул.Сверстюка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Домонтовича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 0,6 га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58B00623-B09D-4EDB-9DAC-A4C5681BF81C}" type="parTrans" cxnId="{47882120-D569-430A-809F-46601D5DAA1C}">
      <dgm:prSet/>
      <dgm:spPr/>
      <dgm:t>
        <a:bodyPr/>
        <a:lstStyle/>
        <a:p>
          <a:endParaRPr lang="uk-UA"/>
        </a:p>
      </dgm:t>
    </dgm:pt>
    <dgm:pt modelId="{ED9225B4-EC75-4C9C-BEA2-08AD0354AC1B}" type="sibTrans" cxnId="{47882120-D569-430A-809F-46601D5DAA1C}">
      <dgm:prSet/>
      <dgm:spPr/>
      <dgm:t>
        <a:bodyPr/>
        <a:lstStyle/>
        <a:p>
          <a:endParaRPr lang="uk-UA"/>
        </a:p>
      </dgm:t>
    </dgm:pt>
    <dgm:pt modelId="{F0DAE08D-B980-4D1C-A64E-62215AF38B40}" type="pres">
      <dgm:prSet presAssocID="{57149647-29EB-41CF-B007-C51DB76DD2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AA209E9-AA79-4937-9EEF-C2826FEAAF0C}" type="pres">
      <dgm:prSet presAssocID="{CF6EC086-0EB8-47DC-B040-06D3BA9993D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29F4C6-E393-40A6-B511-3D5F44BC4C95}" type="pres">
      <dgm:prSet presAssocID="{E1875E19-ABEF-46CB-B8B5-81C02A59A29E}" presName="sibTrans" presStyleCnt="0"/>
      <dgm:spPr/>
    </dgm:pt>
    <dgm:pt modelId="{C71AC035-6DB3-4843-A13B-A807513D7F20}" type="pres">
      <dgm:prSet presAssocID="{103923D2-5877-40A9-A1EB-68CEAEAFFA9D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657A76-6192-407D-BE70-2C472BEF65C6}" type="pres">
      <dgm:prSet presAssocID="{C457CFA5-4E56-4841-A3C6-5333D21B229B}" presName="sibTrans" presStyleCnt="0"/>
      <dgm:spPr/>
    </dgm:pt>
    <dgm:pt modelId="{43B5C4CB-9831-4A7E-B66E-9756DD2EFFF9}" type="pres">
      <dgm:prSet presAssocID="{75789E05-4E20-4808-9FA5-B68D08E1FBEC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4D039D-4729-440F-8B66-3E0F34AD138F}" type="pres">
      <dgm:prSet presAssocID="{ED9225B4-EC75-4C9C-BEA2-08AD0354AC1B}" presName="sibTrans" presStyleCnt="0"/>
      <dgm:spPr/>
    </dgm:pt>
    <dgm:pt modelId="{7736CC4F-6D75-4380-89FF-B0D90C62AECB}" type="pres">
      <dgm:prSet presAssocID="{4618A377-AF20-43F6-9C92-D9DDB7F52C5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A2E094-5374-4399-9A6B-7F7B3C753EFA}" type="pres">
      <dgm:prSet presAssocID="{B9BB9188-9399-41FF-936B-7713F95A20FE}" presName="sibTrans" presStyleCnt="0"/>
      <dgm:spPr/>
    </dgm:pt>
    <dgm:pt modelId="{9807B8B9-54F9-4D9F-963C-60FE2135597A}" type="pres">
      <dgm:prSet presAssocID="{B57BAEB5-2B66-48E9-8758-9478FE10B98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C2757A-058A-4ED6-A152-D04C1454AD5D}" type="pres">
      <dgm:prSet presAssocID="{07059F3A-3BF4-4C5B-AF69-728F55D56E5F}" presName="sibTrans" presStyleCnt="0"/>
      <dgm:spPr/>
    </dgm:pt>
    <dgm:pt modelId="{4F734F9D-DE92-472B-A7AE-DDE41A0CD6E6}" type="pres">
      <dgm:prSet presAssocID="{F9269FAE-7AF4-4FF5-BB20-17A63526DEB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6B2AD1-444A-4BFA-9D36-E87880715CD4}" type="pres">
      <dgm:prSet presAssocID="{DF6C4099-C716-4930-BCAA-A20A7B9F34C8}" presName="sibTrans" presStyleCnt="0"/>
      <dgm:spPr/>
    </dgm:pt>
    <dgm:pt modelId="{C6A96224-ADD4-4D80-BC2C-F94A5A60AB27}" type="pres">
      <dgm:prSet presAssocID="{AD6C7652-5682-45A5-9C05-528C0B03953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271AAB-DA19-4964-A4B7-9DA0B31CB5E0}" type="pres">
      <dgm:prSet presAssocID="{53199C9D-93D8-4AB9-BC34-DADF2A1A73D6}" presName="sibTrans" presStyleCnt="0"/>
      <dgm:spPr/>
    </dgm:pt>
    <dgm:pt modelId="{1D05C48C-BCF7-4AEF-908C-297DE666C5BF}" type="pres">
      <dgm:prSet presAssocID="{C342BFCF-ACB2-4BFE-B9F1-16D2BBF6C05D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388F67D-50DA-43C7-93C7-367B9461E601}" type="presOf" srcId="{103923D2-5877-40A9-A1EB-68CEAEAFFA9D}" destId="{C71AC035-6DB3-4843-A13B-A807513D7F20}" srcOrd="0" destOrd="0" presId="urn:microsoft.com/office/officeart/2005/8/layout/default#3"/>
    <dgm:cxn modelId="{AB6AA395-8BF6-4DDE-8229-F233BF6D3018}" type="presOf" srcId="{57149647-29EB-41CF-B007-C51DB76DD2B2}" destId="{F0DAE08D-B980-4D1C-A64E-62215AF38B40}" srcOrd="0" destOrd="0" presId="urn:microsoft.com/office/officeart/2005/8/layout/default#3"/>
    <dgm:cxn modelId="{75189E8D-FE96-4DA7-AE03-81596F2688B0}" srcId="{57149647-29EB-41CF-B007-C51DB76DD2B2}" destId="{F9269FAE-7AF4-4FF5-BB20-17A63526DEBB}" srcOrd="5" destOrd="0" parTransId="{CB706D59-53A7-4A03-AD37-71D93696EAD5}" sibTransId="{DF6C4099-C716-4930-BCAA-A20A7B9F34C8}"/>
    <dgm:cxn modelId="{4706489A-A978-4940-AA92-0CF037F0027D}" type="presOf" srcId="{CF6EC086-0EB8-47DC-B040-06D3BA9993D9}" destId="{1AA209E9-AA79-4937-9EEF-C2826FEAAF0C}" srcOrd="0" destOrd="0" presId="urn:microsoft.com/office/officeart/2005/8/layout/default#3"/>
    <dgm:cxn modelId="{47882120-D569-430A-809F-46601D5DAA1C}" srcId="{57149647-29EB-41CF-B007-C51DB76DD2B2}" destId="{75789E05-4E20-4808-9FA5-B68D08E1FBEC}" srcOrd="2" destOrd="0" parTransId="{58B00623-B09D-4EDB-9DAC-A4C5681BF81C}" sibTransId="{ED9225B4-EC75-4C9C-BEA2-08AD0354AC1B}"/>
    <dgm:cxn modelId="{1DDB1286-615A-44D5-98F6-B1CD8477E8C9}" type="presOf" srcId="{4618A377-AF20-43F6-9C92-D9DDB7F52C5F}" destId="{7736CC4F-6D75-4380-89FF-B0D90C62AECB}" srcOrd="0" destOrd="0" presId="urn:microsoft.com/office/officeart/2005/8/layout/default#3"/>
    <dgm:cxn modelId="{5CD5226E-F954-4782-BC96-A84DBA1388C7}" srcId="{57149647-29EB-41CF-B007-C51DB76DD2B2}" destId="{103923D2-5877-40A9-A1EB-68CEAEAFFA9D}" srcOrd="1" destOrd="0" parTransId="{F222D485-8E3E-4BDE-9674-CD8DA202AD47}" sibTransId="{C457CFA5-4E56-4841-A3C6-5333D21B229B}"/>
    <dgm:cxn modelId="{9B3E9FC4-0F32-4CFD-9CE8-A1686B471A7C}" type="presOf" srcId="{B57BAEB5-2B66-48E9-8758-9478FE10B98A}" destId="{9807B8B9-54F9-4D9F-963C-60FE2135597A}" srcOrd="0" destOrd="0" presId="urn:microsoft.com/office/officeart/2005/8/layout/default#3"/>
    <dgm:cxn modelId="{A06C2FDE-EBB9-4643-BD60-E8BCE6FD2B7A}" type="presOf" srcId="{F9269FAE-7AF4-4FF5-BB20-17A63526DEBB}" destId="{4F734F9D-DE92-472B-A7AE-DDE41A0CD6E6}" srcOrd="0" destOrd="0" presId="urn:microsoft.com/office/officeart/2005/8/layout/default#3"/>
    <dgm:cxn modelId="{FFB2C906-6F9C-4D3C-A8C2-23A7A7DE5305}" srcId="{57149647-29EB-41CF-B007-C51DB76DD2B2}" destId="{CF6EC086-0EB8-47DC-B040-06D3BA9993D9}" srcOrd="0" destOrd="0" parTransId="{8E6A8CBE-99FF-41AA-89C3-C94B4299A371}" sibTransId="{E1875E19-ABEF-46CB-B8B5-81C02A59A29E}"/>
    <dgm:cxn modelId="{91CD6A26-A0B8-45F8-80F0-880835061393}" type="presOf" srcId="{AD6C7652-5682-45A5-9C05-528C0B039534}" destId="{C6A96224-ADD4-4D80-BC2C-F94A5A60AB27}" srcOrd="0" destOrd="0" presId="urn:microsoft.com/office/officeart/2005/8/layout/default#3"/>
    <dgm:cxn modelId="{E98E9707-AE72-447C-A15F-1599272144F0}" srcId="{57149647-29EB-41CF-B007-C51DB76DD2B2}" destId="{B57BAEB5-2B66-48E9-8758-9478FE10B98A}" srcOrd="4" destOrd="0" parTransId="{21ED471D-D7C9-4D89-8919-70191B4E9479}" sibTransId="{07059F3A-3BF4-4C5B-AF69-728F55D56E5F}"/>
    <dgm:cxn modelId="{45772D1E-741F-471D-A780-EFFFC7173B7E}" type="presOf" srcId="{75789E05-4E20-4808-9FA5-B68D08E1FBEC}" destId="{43B5C4CB-9831-4A7E-B66E-9756DD2EFFF9}" srcOrd="0" destOrd="0" presId="urn:microsoft.com/office/officeart/2005/8/layout/default#3"/>
    <dgm:cxn modelId="{987393C4-29F7-4B3C-9751-4982EC61D878}" type="presOf" srcId="{C342BFCF-ACB2-4BFE-B9F1-16D2BBF6C05D}" destId="{1D05C48C-BCF7-4AEF-908C-297DE666C5BF}" srcOrd="0" destOrd="0" presId="urn:microsoft.com/office/officeart/2005/8/layout/default#3"/>
    <dgm:cxn modelId="{489B463D-7919-408D-816F-1451D5FD84A5}" srcId="{57149647-29EB-41CF-B007-C51DB76DD2B2}" destId="{C342BFCF-ACB2-4BFE-B9F1-16D2BBF6C05D}" srcOrd="7" destOrd="0" parTransId="{5FE70382-EF58-4D4B-9587-65069CF6F5A0}" sibTransId="{570B1F3E-6031-487D-9949-78610DFBDF7A}"/>
    <dgm:cxn modelId="{62881AB4-40A6-499D-B628-0A60EA591D45}" srcId="{57149647-29EB-41CF-B007-C51DB76DD2B2}" destId="{4618A377-AF20-43F6-9C92-D9DDB7F52C5F}" srcOrd="3" destOrd="0" parTransId="{5106CB37-6765-4BBD-857F-10118CBA6D45}" sibTransId="{B9BB9188-9399-41FF-936B-7713F95A20FE}"/>
    <dgm:cxn modelId="{D386EE93-DE9E-413B-A308-139B79121F33}" srcId="{57149647-29EB-41CF-B007-C51DB76DD2B2}" destId="{AD6C7652-5682-45A5-9C05-528C0B039534}" srcOrd="6" destOrd="0" parTransId="{EFA37FC1-78F6-46D3-8685-76D29EC82209}" sibTransId="{53199C9D-93D8-4AB9-BC34-DADF2A1A73D6}"/>
    <dgm:cxn modelId="{A0D40AE8-30A3-4CE6-A194-3309F715171C}" type="presParOf" srcId="{F0DAE08D-B980-4D1C-A64E-62215AF38B40}" destId="{1AA209E9-AA79-4937-9EEF-C2826FEAAF0C}" srcOrd="0" destOrd="0" presId="urn:microsoft.com/office/officeart/2005/8/layout/default#3"/>
    <dgm:cxn modelId="{04D18FD9-8BD9-4DE9-9A70-81A93E55D5E1}" type="presParOf" srcId="{F0DAE08D-B980-4D1C-A64E-62215AF38B40}" destId="{D629F4C6-E393-40A6-B511-3D5F44BC4C95}" srcOrd="1" destOrd="0" presId="urn:microsoft.com/office/officeart/2005/8/layout/default#3"/>
    <dgm:cxn modelId="{4475E2CB-9CA3-47D6-B1C5-00D3E56E0461}" type="presParOf" srcId="{F0DAE08D-B980-4D1C-A64E-62215AF38B40}" destId="{C71AC035-6DB3-4843-A13B-A807513D7F20}" srcOrd="2" destOrd="0" presId="urn:microsoft.com/office/officeart/2005/8/layout/default#3"/>
    <dgm:cxn modelId="{A24F455C-C6EA-45B3-B5F2-7A359F65F9F3}" type="presParOf" srcId="{F0DAE08D-B980-4D1C-A64E-62215AF38B40}" destId="{58657A76-6192-407D-BE70-2C472BEF65C6}" srcOrd="3" destOrd="0" presId="urn:microsoft.com/office/officeart/2005/8/layout/default#3"/>
    <dgm:cxn modelId="{4AAAFEDB-6277-4F76-8238-6428B38C9FF6}" type="presParOf" srcId="{F0DAE08D-B980-4D1C-A64E-62215AF38B40}" destId="{43B5C4CB-9831-4A7E-B66E-9756DD2EFFF9}" srcOrd="4" destOrd="0" presId="urn:microsoft.com/office/officeart/2005/8/layout/default#3"/>
    <dgm:cxn modelId="{A8687EF8-5A82-49AF-B7EB-D83B482B5993}" type="presParOf" srcId="{F0DAE08D-B980-4D1C-A64E-62215AF38B40}" destId="{6D4D039D-4729-440F-8B66-3E0F34AD138F}" srcOrd="5" destOrd="0" presId="urn:microsoft.com/office/officeart/2005/8/layout/default#3"/>
    <dgm:cxn modelId="{BF28D046-B6EC-4D6F-BC80-CB50A5FC0D1E}" type="presParOf" srcId="{F0DAE08D-B980-4D1C-A64E-62215AF38B40}" destId="{7736CC4F-6D75-4380-89FF-B0D90C62AECB}" srcOrd="6" destOrd="0" presId="urn:microsoft.com/office/officeart/2005/8/layout/default#3"/>
    <dgm:cxn modelId="{AD10E0D6-7CFF-4429-B481-CBA866B6558D}" type="presParOf" srcId="{F0DAE08D-B980-4D1C-A64E-62215AF38B40}" destId="{5BA2E094-5374-4399-9A6B-7F7B3C753EFA}" srcOrd="7" destOrd="0" presId="urn:microsoft.com/office/officeart/2005/8/layout/default#3"/>
    <dgm:cxn modelId="{3D206CBB-489C-4881-BDBE-0BBFB51BBFA7}" type="presParOf" srcId="{F0DAE08D-B980-4D1C-A64E-62215AF38B40}" destId="{9807B8B9-54F9-4D9F-963C-60FE2135597A}" srcOrd="8" destOrd="0" presId="urn:microsoft.com/office/officeart/2005/8/layout/default#3"/>
    <dgm:cxn modelId="{BDCD56EB-860B-49CB-B0FB-0E6793766DD1}" type="presParOf" srcId="{F0DAE08D-B980-4D1C-A64E-62215AF38B40}" destId="{6EC2757A-058A-4ED6-A152-D04C1454AD5D}" srcOrd="9" destOrd="0" presId="urn:microsoft.com/office/officeart/2005/8/layout/default#3"/>
    <dgm:cxn modelId="{93847543-9FB5-4805-88AC-2D4B8CECC7DB}" type="presParOf" srcId="{F0DAE08D-B980-4D1C-A64E-62215AF38B40}" destId="{4F734F9D-DE92-472B-A7AE-DDE41A0CD6E6}" srcOrd="10" destOrd="0" presId="urn:microsoft.com/office/officeart/2005/8/layout/default#3"/>
    <dgm:cxn modelId="{9C767AA4-E77B-4CC6-AB6F-430A173E80C5}" type="presParOf" srcId="{F0DAE08D-B980-4D1C-A64E-62215AF38B40}" destId="{456B2AD1-444A-4BFA-9D36-E87880715CD4}" srcOrd="11" destOrd="0" presId="urn:microsoft.com/office/officeart/2005/8/layout/default#3"/>
    <dgm:cxn modelId="{0AABDBFC-627C-4170-9D35-D0EFDD3BA890}" type="presParOf" srcId="{F0DAE08D-B980-4D1C-A64E-62215AF38B40}" destId="{C6A96224-ADD4-4D80-BC2C-F94A5A60AB27}" srcOrd="12" destOrd="0" presId="urn:microsoft.com/office/officeart/2005/8/layout/default#3"/>
    <dgm:cxn modelId="{88D34F43-9473-4BD3-85EF-73493AF7A1D6}" type="presParOf" srcId="{F0DAE08D-B980-4D1C-A64E-62215AF38B40}" destId="{58271AAB-DA19-4964-A4B7-9DA0B31CB5E0}" srcOrd="13" destOrd="0" presId="urn:microsoft.com/office/officeart/2005/8/layout/default#3"/>
    <dgm:cxn modelId="{D110980D-369A-430D-B4E8-69C1983A1FBC}" type="presParOf" srcId="{F0DAE08D-B980-4D1C-A64E-62215AF38B40}" destId="{1D05C48C-BCF7-4AEF-908C-297DE666C5BF}" srcOrd="1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6C2D7B-D7D2-40A7-99ED-AAF417BDDC39}" type="doc">
      <dgm:prSet loTypeId="urn:microsoft.com/office/officeart/2005/8/layout/vList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FAA891-4313-496C-B393-3D50DA0A175A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Послуги по поводженню з відходами (розміщення та знешкодження ТПВ) Всього: </a:t>
          </a:r>
          <a:r>
            <a:rPr lang="en-US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2 546,69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тон. (в т.ч. безкоштовно – </a:t>
          </a:r>
          <a:r>
            <a:rPr lang="en-US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1 341,68</a:t>
          </a:r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тон)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D562DF-C263-47C6-82AC-D5DC3C346300}" type="parTrans" cxnId="{7A5AA235-DA5E-4801-A2B8-D5EAEEC5C2C7}">
      <dgm:prSet/>
      <dgm:spPr/>
      <dgm:t>
        <a:bodyPr/>
        <a:lstStyle/>
        <a:p>
          <a:endParaRPr lang="ru-RU"/>
        </a:p>
      </dgm:t>
    </dgm:pt>
    <dgm:pt modelId="{857B9382-36D8-4300-97A1-72BE549BF1B4}" type="sibTrans" cxnId="{7A5AA235-DA5E-4801-A2B8-D5EAEEC5C2C7}">
      <dgm:prSet/>
      <dgm:spPr/>
      <dgm:t>
        <a:bodyPr/>
        <a:lstStyle/>
        <a:p>
          <a:endParaRPr lang="ru-RU"/>
        </a:p>
      </dgm:t>
    </dgm:pt>
    <dgm:pt modelId="{51BDF381-59E7-439C-BF20-D002B782DBD8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Автопослуги по вивозу сміття з території кладовищ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D687E7-4ED5-432A-9769-41D989B65BF8}" type="parTrans" cxnId="{E2EF4EF0-F222-4153-86EB-824BC507C44E}">
      <dgm:prSet/>
      <dgm:spPr/>
      <dgm:t>
        <a:bodyPr/>
        <a:lstStyle/>
        <a:p>
          <a:endParaRPr lang="ru-RU"/>
        </a:p>
      </dgm:t>
    </dgm:pt>
    <dgm:pt modelId="{C18C9145-6F42-4A13-9B9F-BFD794E8668F}" type="sibTrans" cxnId="{E2EF4EF0-F222-4153-86EB-824BC507C44E}">
      <dgm:prSet/>
      <dgm:spPr/>
      <dgm:t>
        <a:bodyPr/>
        <a:lstStyle/>
        <a:p>
          <a:endParaRPr lang="ru-RU"/>
        </a:p>
      </dgm:t>
    </dgm:pt>
    <dgm:pt modelId="{5B779B63-5B5E-4E63-B0CB-87D64DCDF399}">
      <dgm:prSet custT="1"/>
      <dgm:spPr/>
      <dgm:t>
        <a:bodyPr/>
        <a:lstStyle/>
        <a:p>
          <a:r>
            <a:rPr lang="uk-UA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Автопослуги по завезенню води на кладовища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712CB-688A-44E2-9AFA-B1A5458D010C}" type="parTrans" cxnId="{148F01CA-290A-4025-9B80-A347E7CA3620}">
      <dgm:prSet/>
      <dgm:spPr/>
      <dgm:t>
        <a:bodyPr/>
        <a:lstStyle/>
        <a:p>
          <a:endParaRPr lang="ru-RU"/>
        </a:p>
      </dgm:t>
    </dgm:pt>
    <dgm:pt modelId="{6601C281-4544-4C74-BF28-630B4C7A0B1F}" type="sibTrans" cxnId="{148F01CA-290A-4025-9B80-A347E7CA3620}">
      <dgm:prSet/>
      <dgm:spPr/>
      <dgm:t>
        <a:bodyPr/>
        <a:lstStyle/>
        <a:p>
          <a:endParaRPr lang="ru-RU"/>
        </a:p>
      </dgm:t>
    </dgm:pt>
    <dgm:pt modelId="{B5FAF227-30D5-4B64-87C3-A44C0DA815C2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Всього (надано послуг з утримання та поточного ремонту кладовищ сторонніми організаціями):</a:t>
          </a:r>
          <a:endParaRPr lang="ru-RU" sz="18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D915C7-1EBE-4BC9-B359-F20D1B414CE4}" type="sibTrans" cxnId="{BF64BE5F-B56C-407C-A96E-031E80EE3471}">
      <dgm:prSet/>
      <dgm:spPr/>
      <dgm:t>
        <a:bodyPr/>
        <a:lstStyle/>
        <a:p>
          <a:endParaRPr lang="ru-RU"/>
        </a:p>
      </dgm:t>
    </dgm:pt>
    <dgm:pt modelId="{EE509C7C-1095-4774-ACD7-F28BE9206C9A}" type="parTrans" cxnId="{BF64BE5F-B56C-407C-A96E-031E80EE3471}">
      <dgm:prSet/>
      <dgm:spPr/>
      <dgm:t>
        <a:bodyPr/>
        <a:lstStyle/>
        <a:p>
          <a:endParaRPr lang="ru-RU"/>
        </a:p>
      </dgm:t>
    </dgm:pt>
    <dgm:pt modelId="{4A6E9FCC-A28A-458F-B747-A324AADF4774}" type="pres">
      <dgm:prSet presAssocID="{D56C2D7B-D7D2-40A7-99ED-AAF417BDDC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F4323F-42DB-4AA9-AE70-A90396B8B82A}" type="pres">
      <dgm:prSet presAssocID="{9FFAA891-4313-496C-B393-3D50DA0A175A}" presName="parentText" presStyleLbl="node1" presStyleIdx="0" presStyleCnt="4" custScaleX="100680" custScaleY="750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0DC7B-415F-4D31-AC32-91EEE5F10AF1}" type="pres">
      <dgm:prSet presAssocID="{857B9382-36D8-4300-97A1-72BE549BF1B4}" presName="spacer" presStyleCnt="0"/>
      <dgm:spPr/>
      <dgm:t>
        <a:bodyPr/>
        <a:lstStyle/>
        <a:p>
          <a:endParaRPr lang="ru-RU"/>
        </a:p>
      </dgm:t>
    </dgm:pt>
    <dgm:pt modelId="{7902F80B-0CC0-4879-880D-70A17AF239F4}" type="pres">
      <dgm:prSet presAssocID="{5B779B63-5B5E-4E63-B0CB-87D64DCDF399}" presName="parentText" presStyleLbl="node1" presStyleIdx="1" presStyleCnt="4" custScaleY="70688" custLinFactNeighborX="447" custLinFactNeighborY="-253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8C836-8C5E-490B-83D9-9CCE77D8CB1B}" type="pres">
      <dgm:prSet presAssocID="{6601C281-4544-4C74-BF28-630B4C7A0B1F}" presName="spacer" presStyleCnt="0"/>
      <dgm:spPr/>
      <dgm:t>
        <a:bodyPr/>
        <a:lstStyle/>
        <a:p>
          <a:endParaRPr lang="ru-RU"/>
        </a:p>
      </dgm:t>
    </dgm:pt>
    <dgm:pt modelId="{E51DB996-BB89-4C7A-A290-621FEC57F55D}" type="pres">
      <dgm:prSet presAssocID="{51BDF381-59E7-439C-BF20-D002B782DBD8}" presName="parentText" presStyleLbl="node1" presStyleIdx="2" presStyleCnt="4" custScaleY="723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D7366-2DC0-48BC-BFF5-EBD9CF137D32}" type="pres">
      <dgm:prSet presAssocID="{C18C9145-6F42-4A13-9B9F-BFD794E8668F}" presName="spacer" presStyleCnt="0"/>
      <dgm:spPr/>
      <dgm:t>
        <a:bodyPr/>
        <a:lstStyle/>
        <a:p>
          <a:endParaRPr lang="ru-RU"/>
        </a:p>
      </dgm:t>
    </dgm:pt>
    <dgm:pt modelId="{031510C7-6D70-4AD3-A4B9-E64F5C0C8A2A}" type="pres">
      <dgm:prSet presAssocID="{B5FAF227-30D5-4B64-87C3-A44C0DA815C2}" presName="parentText" presStyleLbl="node1" presStyleIdx="3" presStyleCnt="4" custScaleY="75133" custLinFactNeighborX="447" custLinFactNeighborY="10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743FF8-7915-484C-9213-69536566FAAA}" type="presOf" srcId="{D56C2D7B-D7D2-40A7-99ED-AAF417BDDC39}" destId="{4A6E9FCC-A28A-458F-B747-A324AADF4774}" srcOrd="0" destOrd="0" presId="urn:microsoft.com/office/officeart/2005/8/layout/vList2"/>
    <dgm:cxn modelId="{A16CE893-8522-4E19-8894-A7F63074A8D8}" type="presOf" srcId="{B5FAF227-30D5-4B64-87C3-A44C0DA815C2}" destId="{031510C7-6D70-4AD3-A4B9-E64F5C0C8A2A}" srcOrd="0" destOrd="0" presId="urn:microsoft.com/office/officeart/2005/8/layout/vList2"/>
    <dgm:cxn modelId="{BF64BE5F-B56C-407C-A96E-031E80EE3471}" srcId="{D56C2D7B-D7D2-40A7-99ED-AAF417BDDC39}" destId="{B5FAF227-30D5-4B64-87C3-A44C0DA815C2}" srcOrd="3" destOrd="0" parTransId="{EE509C7C-1095-4774-ACD7-F28BE9206C9A}" sibTransId="{9ED915C7-1EBE-4BC9-B359-F20D1B414CE4}"/>
    <dgm:cxn modelId="{61C05BE0-DDFF-4690-BB34-077A10116220}" type="presOf" srcId="{9FFAA891-4313-496C-B393-3D50DA0A175A}" destId="{48F4323F-42DB-4AA9-AE70-A90396B8B82A}" srcOrd="0" destOrd="0" presId="urn:microsoft.com/office/officeart/2005/8/layout/vList2"/>
    <dgm:cxn modelId="{7A5AA235-DA5E-4801-A2B8-D5EAEEC5C2C7}" srcId="{D56C2D7B-D7D2-40A7-99ED-AAF417BDDC39}" destId="{9FFAA891-4313-496C-B393-3D50DA0A175A}" srcOrd="0" destOrd="0" parTransId="{E9D562DF-C263-47C6-82AC-D5DC3C346300}" sibTransId="{857B9382-36D8-4300-97A1-72BE549BF1B4}"/>
    <dgm:cxn modelId="{23491BB6-DF49-48BD-81EF-B5688ED77454}" type="presOf" srcId="{5B779B63-5B5E-4E63-B0CB-87D64DCDF399}" destId="{7902F80B-0CC0-4879-880D-70A17AF239F4}" srcOrd="0" destOrd="0" presId="urn:microsoft.com/office/officeart/2005/8/layout/vList2"/>
    <dgm:cxn modelId="{E2EF4EF0-F222-4153-86EB-824BC507C44E}" srcId="{D56C2D7B-D7D2-40A7-99ED-AAF417BDDC39}" destId="{51BDF381-59E7-439C-BF20-D002B782DBD8}" srcOrd="2" destOrd="0" parTransId="{CBD687E7-4ED5-432A-9769-41D989B65BF8}" sibTransId="{C18C9145-6F42-4A13-9B9F-BFD794E8668F}"/>
    <dgm:cxn modelId="{14639730-2621-4258-B645-A639B7CF78F1}" type="presOf" srcId="{51BDF381-59E7-439C-BF20-D002B782DBD8}" destId="{E51DB996-BB89-4C7A-A290-621FEC57F55D}" srcOrd="0" destOrd="0" presId="urn:microsoft.com/office/officeart/2005/8/layout/vList2"/>
    <dgm:cxn modelId="{148F01CA-290A-4025-9B80-A347E7CA3620}" srcId="{D56C2D7B-D7D2-40A7-99ED-AAF417BDDC39}" destId="{5B779B63-5B5E-4E63-B0CB-87D64DCDF399}" srcOrd="1" destOrd="0" parTransId="{255712CB-688A-44E2-9AFA-B1A5458D010C}" sibTransId="{6601C281-4544-4C74-BF28-630B4C7A0B1F}"/>
    <dgm:cxn modelId="{58EECDDF-E235-4730-BE07-041F8BEA11A3}" type="presParOf" srcId="{4A6E9FCC-A28A-458F-B747-A324AADF4774}" destId="{48F4323F-42DB-4AA9-AE70-A90396B8B82A}" srcOrd="0" destOrd="0" presId="urn:microsoft.com/office/officeart/2005/8/layout/vList2"/>
    <dgm:cxn modelId="{2319BE91-997F-4F3C-83AA-46C82E3CC62F}" type="presParOf" srcId="{4A6E9FCC-A28A-458F-B747-A324AADF4774}" destId="{6C90DC7B-415F-4D31-AC32-91EEE5F10AF1}" srcOrd="1" destOrd="0" presId="urn:microsoft.com/office/officeart/2005/8/layout/vList2"/>
    <dgm:cxn modelId="{B94FD911-FEC1-4E3F-9033-CC1B61C08161}" type="presParOf" srcId="{4A6E9FCC-A28A-458F-B747-A324AADF4774}" destId="{7902F80B-0CC0-4879-880D-70A17AF239F4}" srcOrd="2" destOrd="0" presId="urn:microsoft.com/office/officeart/2005/8/layout/vList2"/>
    <dgm:cxn modelId="{ABA65E79-A267-4FFD-AA2F-6B7DE31E3199}" type="presParOf" srcId="{4A6E9FCC-A28A-458F-B747-A324AADF4774}" destId="{61C8C836-8C5E-490B-83D9-9CCE77D8CB1B}" srcOrd="3" destOrd="0" presId="urn:microsoft.com/office/officeart/2005/8/layout/vList2"/>
    <dgm:cxn modelId="{6C9C9764-5072-40A8-96C9-4E9EAB196E01}" type="presParOf" srcId="{4A6E9FCC-A28A-458F-B747-A324AADF4774}" destId="{E51DB996-BB89-4C7A-A290-621FEC57F55D}" srcOrd="4" destOrd="0" presId="urn:microsoft.com/office/officeart/2005/8/layout/vList2"/>
    <dgm:cxn modelId="{19C3D434-217D-464E-9DDC-B43A0B3145B7}" type="presParOf" srcId="{4A6E9FCC-A28A-458F-B747-A324AADF4774}" destId="{B63D7366-2DC0-48BC-BFF5-EBD9CF137D32}" srcOrd="5" destOrd="0" presId="urn:microsoft.com/office/officeart/2005/8/layout/vList2"/>
    <dgm:cxn modelId="{C048443B-C524-42C8-ABF5-942FFD9CC421}" type="presParOf" srcId="{4A6E9FCC-A28A-458F-B747-A324AADF4774}" destId="{031510C7-6D70-4AD3-A4B9-E64F5C0C8A2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201E7A-FD70-4D6E-BA0A-05BDD98E9B8E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BBF6C43-80D5-4BE3-9A67-2B6072C4280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Квітень 2019 р.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Кількість осіб – 10 Фінансування робіт – 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18 272,61 грн.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B09353C5-0F28-44E3-91DC-9D571EA48C52}" type="parTrans" cxnId="{48AE6AC3-2335-42BF-9277-7302640F75BD}">
      <dgm:prSet/>
      <dgm:spPr/>
      <dgm:t>
        <a:bodyPr/>
        <a:lstStyle/>
        <a:p>
          <a:endParaRPr lang="uk-UA"/>
        </a:p>
      </dgm:t>
    </dgm:pt>
    <dgm:pt modelId="{F1426F9B-0B74-4894-94EF-7CFEADA64C9B}" type="sibTrans" cxnId="{48AE6AC3-2335-42BF-9277-7302640F75BD}">
      <dgm:prSet/>
      <dgm:spPr/>
      <dgm:t>
        <a:bodyPr/>
        <a:lstStyle/>
        <a:p>
          <a:endParaRPr lang="uk-UA"/>
        </a:p>
      </dgm:t>
    </dgm:pt>
    <dgm:pt modelId="{D14F0D49-C4BE-4107-B145-BAE8C53C792A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Травень 2019 р.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Кількість осіб - 15  Фінансування робіт –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30 653,39 грн.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93BB545A-538C-498E-A2AC-58DEE826C620}" type="parTrans" cxnId="{64C533DE-CF79-435C-84BF-9EE0D5CF7723}">
      <dgm:prSet/>
      <dgm:spPr/>
      <dgm:t>
        <a:bodyPr/>
        <a:lstStyle/>
        <a:p>
          <a:endParaRPr lang="uk-UA"/>
        </a:p>
      </dgm:t>
    </dgm:pt>
    <dgm:pt modelId="{895D6152-DA83-48A6-9615-201F308052F2}" type="sibTrans" cxnId="{64C533DE-CF79-435C-84BF-9EE0D5CF7723}">
      <dgm:prSet/>
      <dgm:spPr/>
      <dgm:t>
        <a:bodyPr/>
        <a:lstStyle/>
        <a:p>
          <a:endParaRPr lang="uk-UA"/>
        </a:p>
      </dgm:t>
    </dgm:pt>
    <dgm:pt modelId="{2CD50696-31BE-40E9-A08C-06D18CC4896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Червень 2019 р.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Кількість осіб - 15  Фінансування робіт –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 42 414,74 грн.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46564698-3D08-47E9-B302-7B1344E14A19}" type="parTrans" cxnId="{D8B90589-274B-4F7E-8CA1-79A9B4A050C4}">
      <dgm:prSet/>
      <dgm:spPr/>
      <dgm:t>
        <a:bodyPr/>
        <a:lstStyle/>
        <a:p>
          <a:endParaRPr lang="uk-UA"/>
        </a:p>
      </dgm:t>
    </dgm:pt>
    <dgm:pt modelId="{18E893E6-3B82-4A83-B041-50401787B4B5}" type="sibTrans" cxnId="{D8B90589-274B-4F7E-8CA1-79A9B4A050C4}">
      <dgm:prSet/>
      <dgm:spPr/>
      <dgm:t>
        <a:bodyPr/>
        <a:lstStyle/>
        <a:p>
          <a:endParaRPr lang="uk-UA"/>
        </a:p>
      </dgm:t>
    </dgm:pt>
    <dgm:pt modelId="{51727AA8-531F-4131-8062-C4D0C535E072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Липень 2019 р.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Кількість осіб - 10  Фінансування робіт –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 23 594,51 грн.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4109AE0D-4812-42C7-9E7A-684444FAB948}" type="parTrans" cxnId="{7DCD2E6A-A78A-4748-9641-EAEC0A1E02D4}">
      <dgm:prSet/>
      <dgm:spPr/>
      <dgm:t>
        <a:bodyPr/>
        <a:lstStyle/>
        <a:p>
          <a:endParaRPr lang="uk-UA"/>
        </a:p>
      </dgm:t>
    </dgm:pt>
    <dgm:pt modelId="{EE00340D-8190-4330-8156-22BF2E72DB13}" type="sibTrans" cxnId="{7DCD2E6A-A78A-4748-9641-EAEC0A1E02D4}">
      <dgm:prSet/>
      <dgm:spPr/>
      <dgm:t>
        <a:bodyPr/>
        <a:lstStyle/>
        <a:p>
          <a:endParaRPr lang="uk-UA"/>
        </a:p>
      </dgm:t>
    </dgm:pt>
    <dgm:pt modelId="{C8608ACC-FE4A-447C-A17F-FAB340809935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Серпень 2019 р.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Кількість осіб - 10  Фінансування робіт – 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25 968,43 грн.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C1F5D2F2-A230-4EE7-A3CF-8FA9BA775A83}" type="parTrans" cxnId="{FC07017D-146E-42D4-AE73-197359324584}">
      <dgm:prSet/>
      <dgm:spPr/>
      <dgm:t>
        <a:bodyPr/>
        <a:lstStyle/>
        <a:p>
          <a:endParaRPr lang="uk-UA"/>
        </a:p>
      </dgm:t>
    </dgm:pt>
    <dgm:pt modelId="{5E7E9EF0-E4A0-477F-82FE-83170EB83C62}" type="sibTrans" cxnId="{FC07017D-146E-42D4-AE73-197359324584}">
      <dgm:prSet/>
      <dgm:spPr/>
      <dgm:t>
        <a:bodyPr/>
        <a:lstStyle/>
        <a:p>
          <a:endParaRPr lang="uk-UA"/>
        </a:p>
      </dgm:t>
    </dgm:pt>
    <dgm:pt modelId="{C0846563-E43A-4E95-957C-A53D88198E9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Вересень 2019 р.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Кількість осіб - 10  Фінансування робіт –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 25 679,13 грн.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6320D53C-1B69-45F6-8A0C-0BF789A01BFA}" type="parTrans" cxnId="{D868DF6D-E190-48EF-B5BE-496AB8FF9ADE}">
      <dgm:prSet/>
      <dgm:spPr/>
      <dgm:t>
        <a:bodyPr/>
        <a:lstStyle/>
        <a:p>
          <a:endParaRPr lang="uk-UA"/>
        </a:p>
      </dgm:t>
    </dgm:pt>
    <dgm:pt modelId="{7312A3A5-70DD-4682-9C32-6E38F6D4E09D}" type="sibTrans" cxnId="{D868DF6D-E190-48EF-B5BE-496AB8FF9ADE}">
      <dgm:prSet/>
      <dgm:spPr/>
      <dgm:t>
        <a:bodyPr/>
        <a:lstStyle/>
        <a:p>
          <a:endParaRPr lang="uk-UA"/>
        </a:p>
      </dgm:t>
    </dgm:pt>
    <dgm:pt modelId="{DA8DED3A-A6FE-4275-8B5F-5BFBF8AF357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Жовтень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2019 р.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Кількість осіб - 10  Фінансування робіт –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21 350,06 грн.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B15775B2-9B3B-4F27-AA4D-520A124A02E1}" type="parTrans" cxnId="{936827AF-8F99-4A20-B9E6-AE4A8A573853}">
      <dgm:prSet/>
      <dgm:spPr/>
      <dgm:t>
        <a:bodyPr/>
        <a:lstStyle/>
        <a:p>
          <a:endParaRPr lang="uk-UA"/>
        </a:p>
      </dgm:t>
    </dgm:pt>
    <dgm:pt modelId="{647F55C1-0A28-4CFE-8806-BE2FD6957CF3}" type="sibTrans" cxnId="{936827AF-8F99-4A20-B9E6-AE4A8A573853}">
      <dgm:prSet/>
      <dgm:spPr/>
      <dgm:t>
        <a:bodyPr/>
        <a:lstStyle/>
        <a:p>
          <a:endParaRPr lang="uk-UA"/>
        </a:p>
      </dgm:t>
    </dgm:pt>
    <dgm:pt modelId="{455A5B8F-4841-4FDB-8A94-81A81BF48B51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Листопад 2019 р.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Кількість осіб - 7  Фінансування робіт – </a:t>
          </a:r>
        </a:p>
        <a:p>
          <a:r>
            <a:rPr lang="uk-UA" sz="1400" dirty="0" smtClean="0">
              <a:latin typeface="Times New Roman" pitchFamily="18" charset="0"/>
              <a:cs typeface="Times New Roman" pitchFamily="18" charset="0"/>
            </a:rPr>
            <a:t>12 387,34 грн.</a:t>
          </a:r>
          <a:endParaRPr lang="uk-UA" sz="1400" dirty="0">
            <a:latin typeface="Times New Roman" pitchFamily="18" charset="0"/>
            <a:cs typeface="Times New Roman" pitchFamily="18" charset="0"/>
          </a:endParaRPr>
        </a:p>
      </dgm:t>
    </dgm:pt>
    <dgm:pt modelId="{092DF5C9-5E27-4CCE-B8B2-56F0B29ADF11}" type="parTrans" cxnId="{0DCEB4E0-7C6D-4091-AB7A-5456BB9D7BC9}">
      <dgm:prSet/>
      <dgm:spPr/>
      <dgm:t>
        <a:bodyPr/>
        <a:lstStyle/>
        <a:p>
          <a:endParaRPr lang="uk-UA"/>
        </a:p>
      </dgm:t>
    </dgm:pt>
    <dgm:pt modelId="{ED9FC9B0-0B99-43C7-A3A9-BC480F712DAE}" type="sibTrans" cxnId="{0DCEB4E0-7C6D-4091-AB7A-5456BB9D7BC9}">
      <dgm:prSet/>
      <dgm:spPr/>
      <dgm:t>
        <a:bodyPr/>
        <a:lstStyle/>
        <a:p>
          <a:endParaRPr lang="uk-UA"/>
        </a:p>
      </dgm:t>
    </dgm:pt>
    <dgm:pt modelId="{3423BD5F-28BF-4BE3-B47C-3895F94B13EF}" type="pres">
      <dgm:prSet presAssocID="{C0201E7A-FD70-4D6E-BA0A-05BDD98E9B8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ABDF213-E251-4060-B862-853E6C6FCE35}" type="pres">
      <dgm:prSet presAssocID="{5BBF6C43-80D5-4BE3-9A67-2B6072C4280F}" presName="node" presStyleLbl="node1" presStyleIdx="0" presStyleCnt="8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uk-UA"/>
        </a:p>
      </dgm:t>
    </dgm:pt>
    <dgm:pt modelId="{5A56E81B-2A59-4284-ABFD-73727746E653}" type="pres">
      <dgm:prSet presAssocID="{F1426F9B-0B74-4894-94EF-7CFEADA64C9B}" presName="sibTrans" presStyleCnt="0"/>
      <dgm:spPr/>
    </dgm:pt>
    <dgm:pt modelId="{51F6E3F5-E47A-4F46-8F54-95697D691203}" type="pres">
      <dgm:prSet presAssocID="{D14F0D49-C4BE-4107-B145-BAE8C53C792A}" presName="node" presStyleLbl="node1" presStyleIdx="1" presStyleCnt="8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uk-UA"/>
        </a:p>
      </dgm:t>
    </dgm:pt>
    <dgm:pt modelId="{318447DB-4DC6-41EF-ACA8-F29A205E942E}" type="pres">
      <dgm:prSet presAssocID="{895D6152-DA83-48A6-9615-201F308052F2}" presName="sibTrans" presStyleCnt="0"/>
      <dgm:spPr/>
    </dgm:pt>
    <dgm:pt modelId="{AD9654BC-9146-41BA-82C2-A3C4FD4D65CA}" type="pres">
      <dgm:prSet presAssocID="{2CD50696-31BE-40E9-A08C-06D18CC48968}" presName="node" presStyleLbl="node1" presStyleIdx="2" presStyleCnt="8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uk-UA"/>
        </a:p>
      </dgm:t>
    </dgm:pt>
    <dgm:pt modelId="{5274F65C-F6CE-4C13-8462-587F6B18124C}" type="pres">
      <dgm:prSet presAssocID="{18E893E6-3B82-4A83-B041-50401787B4B5}" presName="sibTrans" presStyleCnt="0"/>
      <dgm:spPr/>
    </dgm:pt>
    <dgm:pt modelId="{FADA65AA-AB0F-48BD-BCBC-44F53E0E2994}" type="pres">
      <dgm:prSet presAssocID="{51727AA8-531F-4131-8062-C4D0C535E072}" presName="node" presStyleLbl="node1" presStyleIdx="3" presStyleCnt="8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uk-UA"/>
        </a:p>
      </dgm:t>
    </dgm:pt>
    <dgm:pt modelId="{7ED7D496-8DE7-4909-ACD7-BB5DA667DCE9}" type="pres">
      <dgm:prSet presAssocID="{EE00340D-8190-4330-8156-22BF2E72DB13}" presName="sibTrans" presStyleCnt="0"/>
      <dgm:spPr/>
    </dgm:pt>
    <dgm:pt modelId="{99D2AE24-236C-4B2E-B705-CDCA36D56D0F}" type="pres">
      <dgm:prSet presAssocID="{C8608ACC-FE4A-447C-A17F-FAB340809935}" presName="node" presStyleLbl="node1" presStyleIdx="4" presStyleCnt="8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uk-UA"/>
        </a:p>
      </dgm:t>
    </dgm:pt>
    <dgm:pt modelId="{3212DB22-F691-4EFC-87EC-4650103CC013}" type="pres">
      <dgm:prSet presAssocID="{5E7E9EF0-E4A0-477F-82FE-83170EB83C62}" presName="sibTrans" presStyleCnt="0"/>
      <dgm:spPr/>
    </dgm:pt>
    <dgm:pt modelId="{D9BBF151-8A91-461C-A9CF-901170184B87}" type="pres">
      <dgm:prSet presAssocID="{C0846563-E43A-4E95-957C-A53D88198E98}" presName="node" presStyleLbl="node1" presStyleIdx="5" presStyleCnt="8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uk-UA"/>
        </a:p>
      </dgm:t>
    </dgm:pt>
    <dgm:pt modelId="{A6CAA3BC-46AE-40A7-9B46-B1DB1B07DB16}" type="pres">
      <dgm:prSet presAssocID="{7312A3A5-70DD-4682-9C32-6E38F6D4E09D}" presName="sibTrans" presStyleCnt="0"/>
      <dgm:spPr/>
    </dgm:pt>
    <dgm:pt modelId="{1EC16C4E-AAEC-4468-A594-0546F098830B}" type="pres">
      <dgm:prSet presAssocID="{DA8DED3A-A6FE-4275-8B5F-5BFBF8AF3578}" presName="node" presStyleLbl="node1" presStyleIdx="6" presStyleCnt="8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uk-UA"/>
        </a:p>
      </dgm:t>
    </dgm:pt>
    <dgm:pt modelId="{E3D56150-490C-49FB-9BA6-D38ACE6F4526}" type="pres">
      <dgm:prSet presAssocID="{647F55C1-0A28-4CFE-8806-BE2FD6957CF3}" presName="sibTrans" presStyleCnt="0"/>
      <dgm:spPr/>
    </dgm:pt>
    <dgm:pt modelId="{87C02BC0-6CA1-454D-A62B-29CCADB0AD0A}" type="pres">
      <dgm:prSet presAssocID="{455A5B8F-4841-4FDB-8A94-81A81BF48B51}" presName="node" presStyleLbl="node1" presStyleIdx="7" presStyleCnt="8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uk-UA"/>
        </a:p>
      </dgm:t>
    </dgm:pt>
  </dgm:ptLst>
  <dgm:cxnLst>
    <dgm:cxn modelId="{7DCD2E6A-A78A-4748-9641-EAEC0A1E02D4}" srcId="{C0201E7A-FD70-4D6E-BA0A-05BDD98E9B8E}" destId="{51727AA8-531F-4131-8062-C4D0C535E072}" srcOrd="3" destOrd="0" parTransId="{4109AE0D-4812-42C7-9E7A-684444FAB948}" sibTransId="{EE00340D-8190-4330-8156-22BF2E72DB13}"/>
    <dgm:cxn modelId="{9B94D22A-839D-4C81-B67C-5E836DEA123C}" type="presOf" srcId="{5BBF6C43-80D5-4BE3-9A67-2B6072C4280F}" destId="{DABDF213-E251-4060-B862-853E6C6FCE35}" srcOrd="0" destOrd="0" presId="urn:microsoft.com/office/officeart/2005/8/layout/default#4"/>
    <dgm:cxn modelId="{40EB2859-010C-4A15-B5BA-C4B9FC77C6AF}" type="presOf" srcId="{51727AA8-531F-4131-8062-C4D0C535E072}" destId="{FADA65AA-AB0F-48BD-BCBC-44F53E0E2994}" srcOrd="0" destOrd="0" presId="urn:microsoft.com/office/officeart/2005/8/layout/default#4"/>
    <dgm:cxn modelId="{D5963DF7-F4A8-48F8-A154-E35E7FE203EC}" type="presOf" srcId="{C0201E7A-FD70-4D6E-BA0A-05BDD98E9B8E}" destId="{3423BD5F-28BF-4BE3-B47C-3895F94B13EF}" srcOrd="0" destOrd="0" presId="urn:microsoft.com/office/officeart/2005/8/layout/default#4"/>
    <dgm:cxn modelId="{D65F7B7E-9DF9-44CE-9C04-771507DE8B18}" type="presOf" srcId="{455A5B8F-4841-4FDB-8A94-81A81BF48B51}" destId="{87C02BC0-6CA1-454D-A62B-29CCADB0AD0A}" srcOrd="0" destOrd="0" presId="urn:microsoft.com/office/officeart/2005/8/layout/default#4"/>
    <dgm:cxn modelId="{48AE6AC3-2335-42BF-9277-7302640F75BD}" srcId="{C0201E7A-FD70-4D6E-BA0A-05BDD98E9B8E}" destId="{5BBF6C43-80D5-4BE3-9A67-2B6072C4280F}" srcOrd="0" destOrd="0" parTransId="{B09353C5-0F28-44E3-91DC-9D571EA48C52}" sibTransId="{F1426F9B-0B74-4894-94EF-7CFEADA64C9B}"/>
    <dgm:cxn modelId="{A408840E-7FD0-41F8-AC74-87CC4347EA41}" type="presOf" srcId="{C0846563-E43A-4E95-957C-A53D88198E98}" destId="{D9BBF151-8A91-461C-A9CF-901170184B87}" srcOrd="0" destOrd="0" presId="urn:microsoft.com/office/officeart/2005/8/layout/default#4"/>
    <dgm:cxn modelId="{EB18C484-E9E5-4855-83E0-FFF5BD2F71B4}" type="presOf" srcId="{C8608ACC-FE4A-447C-A17F-FAB340809935}" destId="{99D2AE24-236C-4B2E-B705-CDCA36D56D0F}" srcOrd="0" destOrd="0" presId="urn:microsoft.com/office/officeart/2005/8/layout/default#4"/>
    <dgm:cxn modelId="{64C533DE-CF79-435C-84BF-9EE0D5CF7723}" srcId="{C0201E7A-FD70-4D6E-BA0A-05BDD98E9B8E}" destId="{D14F0D49-C4BE-4107-B145-BAE8C53C792A}" srcOrd="1" destOrd="0" parTransId="{93BB545A-538C-498E-A2AC-58DEE826C620}" sibTransId="{895D6152-DA83-48A6-9615-201F308052F2}"/>
    <dgm:cxn modelId="{0DCEB4E0-7C6D-4091-AB7A-5456BB9D7BC9}" srcId="{C0201E7A-FD70-4D6E-BA0A-05BDD98E9B8E}" destId="{455A5B8F-4841-4FDB-8A94-81A81BF48B51}" srcOrd="7" destOrd="0" parTransId="{092DF5C9-5E27-4CCE-B8B2-56F0B29ADF11}" sibTransId="{ED9FC9B0-0B99-43C7-A3A9-BC480F712DAE}"/>
    <dgm:cxn modelId="{936827AF-8F99-4A20-B9E6-AE4A8A573853}" srcId="{C0201E7A-FD70-4D6E-BA0A-05BDD98E9B8E}" destId="{DA8DED3A-A6FE-4275-8B5F-5BFBF8AF3578}" srcOrd="6" destOrd="0" parTransId="{B15775B2-9B3B-4F27-AA4D-520A124A02E1}" sibTransId="{647F55C1-0A28-4CFE-8806-BE2FD6957CF3}"/>
    <dgm:cxn modelId="{FC07017D-146E-42D4-AE73-197359324584}" srcId="{C0201E7A-FD70-4D6E-BA0A-05BDD98E9B8E}" destId="{C8608ACC-FE4A-447C-A17F-FAB340809935}" srcOrd="4" destOrd="0" parTransId="{C1F5D2F2-A230-4EE7-A3CF-8FA9BA775A83}" sibTransId="{5E7E9EF0-E4A0-477F-82FE-83170EB83C62}"/>
    <dgm:cxn modelId="{D868DF6D-E190-48EF-B5BE-496AB8FF9ADE}" srcId="{C0201E7A-FD70-4D6E-BA0A-05BDD98E9B8E}" destId="{C0846563-E43A-4E95-957C-A53D88198E98}" srcOrd="5" destOrd="0" parTransId="{6320D53C-1B69-45F6-8A0C-0BF789A01BFA}" sibTransId="{7312A3A5-70DD-4682-9C32-6E38F6D4E09D}"/>
    <dgm:cxn modelId="{A60D1B4E-941F-42BD-B73D-9650FD388764}" type="presOf" srcId="{DA8DED3A-A6FE-4275-8B5F-5BFBF8AF3578}" destId="{1EC16C4E-AAEC-4468-A594-0546F098830B}" srcOrd="0" destOrd="0" presId="urn:microsoft.com/office/officeart/2005/8/layout/default#4"/>
    <dgm:cxn modelId="{BB720ECE-BAE1-4E7B-ACEA-E92591333C77}" type="presOf" srcId="{D14F0D49-C4BE-4107-B145-BAE8C53C792A}" destId="{51F6E3F5-E47A-4F46-8F54-95697D691203}" srcOrd="0" destOrd="0" presId="urn:microsoft.com/office/officeart/2005/8/layout/default#4"/>
    <dgm:cxn modelId="{D8B90589-274B-4F7E-8CA1-79A9B4A050C4}" srcId="{C0201E7A-FD70-4D6E-BA0A-05BDD98E9B8E}" destId="{2CD50696-31BE-40E9-A08C-06D18CC48968}" srcOrd="2" destOrd="0" parTransId="{46564698-3D08-47E9-B302-7B1344E14A19}" sibTransId="{18E893E6-3B82-4A83-B041-50401787B4B5}"/>
    <dgm:cxn modelId="{4BF8B4B6-5434-488A-B1B4-B652262FA5AD}" type="presOf" srcId="{2CD50696-31BE-40E9-A08C-06D18CC48968}" destId="{AD9654BC-9146-41BA-82C2-A3C4FD4D65CA}" srcOrd="0" destOrd="0" presId="urn:microsoft.com/office/officeart/2005/8/layout/default#4"/>
    <dgm:cxn modelId="{C0839DAC-8823-4830-9FCF-B425A7E28E89}" type="presParOf" srcId="{3423BD5F-28BF-4BE3-B47C-3895F94B13EF}" destId="{DABDF213-E251-4060-B862-853E6C6FCE35}" srcOrd="0" destOrd="0" presId="urn:microsoft.com/office/officeart/2005/8/layout/default#4"/>
    <dgm:cxn modelId="{DFB9FAAA-453A-457F-898D-3F560BE94FDC}" type="presParOf" srcId="{3423BD5F-28BF-4BE3-B47C-3895F94B13EF}" destId="{5A56E81B-2A59-4284-ABFD-73727746E653}" srcOrd="1" destOrd="0" presId="urn:microsoft.com/office/officeart/2005/8/layout/default#4"/>
    <dgm:cxn modelId="{9F8AF7E9-C41F-4D8B-BD4F-AA0571A7A817}" type="presParOf" srcId="{3423BD5F-28BF-4BE3-B47C-3895F94B13EF}" destId="{51F6E3F5-E47A-4F46-8F54-95697D691203}" srcOrd="2" destOrd="0" presId="urn:microsoft.com/office/officeart/2005/8/layout/default#4"/>
    <dgm:cxn modelId="{E17323B4-A426-47C8-AA77-7804FB07079B}" type="presParOf" srcId="{3423BD5F-28BF-4BE3-B47C-3895F94B13EF}" destId="{318447DB-4DC6-41EF-ACA8-F29A205E942E}" srcOrd="3" destOrd="0" presId="urn:microsoft.com/office/officeart/2005/8/layout/default#4"/>
    <dgm:cxn modelId="{D05EED8E-73C4-47BE-958D-F1305C0D6BD2}" type="presParOf" srcId="{3423BD5F-28BF-4BE3-B47C-3895F94B13EF}" destId="{AD9654BC-9146-41BA-82C2-A3C4FD4D65CA}" srcOrd="4" destOrd="0" presId="urn:microsoft.com/office/officeart/2005/8/layout/default#4"/>
    <dgm:cxn modelId="{7ADB9661-765D-4EE0-86E9-D8E9770507AA}" type="presParOf" srcId="{3423BD5F-28BF-4BE3-B47C-3895F94B13EF}" destId="{5274F65C-F6CE-4C13-8462-587F6B18124C}" srcOrd="5" destOrd="0" presId="urn:microsoft.com/office/officeart/2005/8/layout/default#4"/>
    <dgm:cxn modelId="{E4B56484-35B9-411B-AFB1-BC35A81E8596}" type="presParOf" srcId="{3423BD5F-28BF-4BE3-B47C-3895F94B13EF}" destId="{FADA65AA-AB0F-48BD-BCBC-44F53E0E2994}" srcOrd="6" destOrd="0" presId="urn:microsoft.com/office/officeart/2005/8/layout/default#4"/>
    <dgm:cxn modelId="{1AB22EC3-FB0B-4DB3-82F7-F76BD618F1B1}" type="presParOf" srcId="{3423BD5F-28BF-4BE3-B47C-3895F94B13EF}" destId="{7ED7D496-8DE7-4909-ACD7-BB5DA667DCE9}" srcOrd="7" destOrd="0" presId="urn:microsoft.com/office/officeart/2005/8/layout/default#4"/>
    <dgm:cxn modelId="{904F995C-0E1B-4CB2-9179-4248D2465860}" type="presParOf" srcId="{3423BD5F-28BF-4BE3-B47C-3895F94B13EF}" destId="{99D2AE24-236C-4B2E-B705-CDCA36D56D0F}" srcOrd="8" destOrd="0" presId="urn:microsoft.com/office/officeart/2005/8/layout/default#4"/>
    <dgm:cxn modelId="{9AEA9B9E-09A0-441D-A2DA-8FDBCA332DB1}" type="presParOf" srcId="{3423BD5F-28BF-4BE3-B47C-3895F94B13EF}" destId="{3212DB22-F691-4EFC-87EC-4650103CC013}" srcOrd="9" destOrd="0" presId="urn:microsoft.com/office/officeart/2005/8/layout/default#4"/>
    <dgm:cxn modelId="{B141BDCB-D779-49C8-BB63-18BB45195D44}" type="presParOf" srcId="{3423BD5F-28BF-4BE3-B47C-3895F94B13EF}" destId="{D9BBF151-8A91-461C-A9CF-901170184B87}" srcOrd="10" destOrd="0" presId="urn:microsoft.com/office/officeart/2005/8/layout/default#4"/>
    <dgm:cxn modelId="{0057F9AD-0376-4BFB-89C2-104EDCD3E9FE}" type="presParOf" srcId="{3423BD5F-28BF-4BE3-B47C-3895F94B13EF}" destId="{A6CAA3BC-46AE-40A7-9B46-B1DB1B07DB16}" srcOrd="11" destOrd="0" presId="urn:microsoft.com/office/officeart/2005/8/layout/default#4"/>
    <dgm:cxn modelId="{255DF031-FE57-4856-B91E-D40BB1EAFC98}" type="presParOf" srcId="{3423BD5F-28BF-4BE3-B47C-3895F94B13EF}" destId="{1EC16C4E-AAEC-4468-A594-0546F098830B}" srcOrd="12" destOrd="0" presId="urn:microsoft.com/office/officeart/2005/8/layout/default#4"/>
    <dgm:cxn modelId="{61F86608-56E2-4D79-929B-B344C3D6F24A}" type="presParOf" srcId="{3423BD5F-28BF-4BE3-B47C-3895F94B13EF}" destId="{E3D56150-490C-49FB-9BA6-D38ACE6F4526}" srcOrd="13" destOrd="0" presId="urn:microsoft.com/office/officeart/2005/8/layout/default#4"/>
    <dgm:cxn modelId="{D883075D-8367-4D4E-8776-681DA19CADDC}" type="presParOf" srcId="{3423BD5F-28BF-4BE3-B47C-3895F94B13EF}" destId="{87C02BC0-6CA1-454D-A62B-29CCADB0AD0A}" srcOrd="1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ECDCB-FCEF-4E17-B18C-4CE4E10F9D84}">
      <dsp:nvSpPr>
        <dsp:cNvPr id="0" name=""/>
        <dsp:cNvSpPr/>
      </dsp:nvSpPr>
      <dsp:spPr>
        <a:xfrm rot="5400000">
          <a:off x="4564249" y="-1580831"/>
          <a:ext cx="1448035" cy="49771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Times New Roman" pitchFamily="18" charset="0"/>
              <a:cs typeface="Times New Roman" pitchFamily="18" charset="0"/>
            </a:rPr>
            <a:t>Фонд оплати праці штатних працівників за 201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9</a:t>
          </a:r>
          <a:r>
            <a:rPr lang="uk-UA" sz="2400" kern="1200" dirty="0" smtClean="0">
              <a:latin typeface="Times New Roman" pitchFamily="18" charset="0"/>
              <a:cs typeface="Times New Roman" pitchFamily="18" charset="0"/>
            </a:rPr>
            <a:t> рік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799671" y="254434"/>
        <a:ext cx="4906505" cy="1306661"/>
      </dsp:txXfrm>
    </dsp:sp>
    <dsp:sp modelId="{93D04FD4-24C6-4FC5-A4DB-60B942D9D049}">
      <dsp:nvSpPr>
        <dsp:cNvPr id="0" name=""/>
        <dsp:cNvSpPr/>
      </dsp:nvSpPr>
      <dsp:spPr>
        <a:xfrm>
          <a:off x="0" y="2742"/>
          <a:ext cx="2799671" cy="1810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5 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741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 тис. грн.</a:t>
          </a:r>
          <a:endParaRPr lang="uk-UA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359" y="91101"/>
        <a:ext cx="2622953" cy="1633326"/>
      </dsp:txXfrm>
    </dsp:sp>
    <dsp:sp modelId="{CBAADFB3-D46C-40BE-94C8-C6C2D2896DFB}">
      <dsp:nvSpPr>
        <dsp:cNvPr id="0" name=""/>
        <dsp:cNvSpPr/>
      </dsp:nvSpPr>
      <dsp:spPr>
        <a:xfrm rot="5400000">
          <a:off x="4564249" y="319715"/>
          <a:ext cx="1448035" cy="49771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Середньооблікова кількість штатних працівників</a:t>
          </a:r>
          <a:endParaRPr lang="uk-UA" sz="2400" kern="1200" dirty="0"/>
        </a:p>
      </dsp:txBody>
      <dsp:txXfrm rot="-5400000">
        <a:off x="2799671" y="2154981"/>
        <a:ext cx="4906505" cy="1306661"/>
      </dsp:txXfrm>
    </dsp:sp>
    <dsp:sp modelId="{339F55BD-7AA1-49A3-9A6E-B33554F7B31D}">
      <dsp:nvSpPr>
        <dsp:cNvPr id="0" name=""/>
        <dsp:cNvSpPr/>
      </dsp:nvSpPr>
      <dsp:spPr>
        <a:xfrm>
          <a:off x="0" y="1903289"/>
          <a:ext cx="2799671" cy="1810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60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 осіб</a:t>
          </a:r>
          <a:endParaRPr lang="uk-UA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359" y="1991648"/>
        <a:ext cx="2622953" cy="1633326"/>
      </dsp:txXfrm>
    </dsp:sp>
    <dsp:sp modelId="{F470FA14-CABD-4796-AFAC-B9303F7F9E7E}">
      <dsp:nvSpPr>
        <dsp:cNvPr id="0" name=""/>
        <dsp:cNvSpPr/>
      </dsp:nvSpPr>
      <dsp:spPr>
        <a:xfrm rot="5400000">
          <a:off x="4564249" y="2220262"/>
          <a:ext cx="1448035" cy="49771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Середня заробітна плата </a:t>
          </a:r>
          <a:endParaRPr lang="uk-UA" sz="2400" kern="1200" dirty="0"/>
        </a:p>
      </dsp:txBody>
      <dsp:txXfrm rot="-5400000">
        <a:off x="2799671" y="4055528"/>
        <a:ext cx="4906505" cy="1306661"/>
      </dsp:txXfrm>
    </dsp:sp>
    <dsp:sp modelId="{196847E8-6E48-44F5-BB94-31E66C414255}">
      <dsp:nvSpPr>
        <dsp:cNvPr id="0" name=""/>
        <dsp:cNvSpPr/>
      </dsp:nvSpPr>
      <dsp:spPr>
        <a:xfrm>
          <a:off x="0" y="3803836"/>
          <a:ext cx="2799671" cy="1810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7,9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 тис. грн.</a:t>
          </a:r>
          <a:endParaRPr lang="uk-UA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359" y="3892195"/>
        <a:ext cx="2622953" cy="1633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1C958-3358-4D06-AE3B-246F5D5605A5}">
      <dsp:nvSpPr>
        <dsp:cNvPr id="0" name=""/>
        <dsp:cNvSpPr/>
      </dsp:nvSpPr>
      <dsp:spPr>
        <a:xfrm>
          <a:off x="526558" y="562"/>
          <a:ext cx="2303693" cy="1382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Далекосхідне кладовище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93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6558" y="562"/>
        <a:ext cx="2303693" cy="1382216"/>
      </dsp:txXfrm>
    </dsp:sp>
    <dsp:sp modelId="{A6840BD0-116A-4737-A1D6-F32E640B2785}">
      <dsp:nvSpPr>
        <dsp:cNvPr id="0" name=""/>
        <dsp:cNvSpPr/>
      </dsp:nvSpPr>
      <dsp:spPr>
        <a:xfrm>
          <a:off x="3060621" y="562"/>
          <a:ext cx="2303693" cy="1382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Ново -Лелеківське кладовище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45 га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60621" y="562"/>
        <a:ext cx="2303693" cy="1382216"/>
      </dsp:txXfrm>
    </dsp:sp>
    <dsp:sp modelId="{3AFC1F8C-68B3-4389-A146-C956DF9454EE}">
      <dsp:nvSpPr>
        <dsp:cNvPr id="0" name=""/>
        <dsp:cNvSpPr/>
      </dsp:nvSpPr>
      <dsp:spPr>
        <a:xfrm>
          <a:off x="5594684" y="562"/>
          <a:ext cx="2303693" cy="1382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>
              <a:latin typeface="Times New Roman" pitchFamily="18" charset="0"/>
              <a:cs typeface="Times New Roman" pitchFamily="18" charset="0"/>
            </a:rPr>
            <a:t>Рівнянське кладовище  12 га</a:t>
          </a:r>
          <a:endParaRPr lang="uk-UA" sz="16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5594684" y="562"/>
        <a:ext cx="2303693" cy="1382216"/>
      </dsp:txXfrm>
    </dsp:sp>
    <dsp:sp modelId="{FA785DEA-7BB2-4D07-8BB3-147692EE003D}">
      <dsp:nvSpPr>
        <dsp:cNvPr id="0" name=""/>
        <dsp:cNvSpPr/>
      </dsp:nvSpPr>
      <dsp:spPr>
        <a:xfrm>
          <a:off x="526558" y="1613147"/>
          <a:ext cx="2303693" cy="1382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Завадівське кладовище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2 га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6558" y="1613147"/>
        <a:ext cx="2303693" cy="1382216"/>
      </dsp:txXfrm>
    </dsp:sp>
    <dsp:sp modelId="{41C09A54-545E-46F7-A8D1-A169A12B5363}">
      <dsp:nvSpPr>
        <dsp:cNvPr id="0" name=""/>
        <dsp:cNvSpPr/>
      </dsp:nvSpPr>
      <dsp:spPr>
        <a:xfrm>
          <a:off x="3060621" y="1613147"/>
          <a:ext cx="2303693" cy="1382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>
              <a:latin typeface="Times New Roman" pitchFamily="18" charset="0"/>
              <a:cs typeface="Times New Roman" pitchFamily="18" charset="0"/>
            </a:rPr>
            <a:t>Масляниківське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кладовище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15 га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60621" y="1613147"/>
        <a:ext cx="2303693" cy="1382216"/>
      </dsp:txXfrm>
    </dsp:sp>
    <dsp:sp modelId="{5452C4DE-CEE5-4D2D-9456-593834DCF1A3}">
      <dsp:nvSpPr>
        <dsp:cNvPr id="0" name=""/>
        <dsp:cNvSpPr/>
      </dsp:nvSpPr>
      <dsp:spPr>
        <a:xfrm>
          <a:off x="5594684" y="1613147"/>
          <a:ext cx="2303693" cy="1382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Старо Лелеківське по вул.Казанській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1,5 га</a:t>
          </a:r>
        </a:p>
      </dsp:txBody>
      <dsp:txXfrm>
        <a:off x="5594684" y="1613147"/>
        <a:ext cx="2303693" cy="1382216"/>
      </dsp:txXfrm>
    </dsp:sp>
    <dsp:sp modelId="{E3821333-478F-4F01-95CC-C16BD6EE6650}">
      <dsp:nvSpPr>
        <dsp:cNvPr id="0" name=""/>
        <dsp:cNvSpPr/>
      </dsp:nvSpPr>
      <dsp:spPr>
        <a:xfrm>
          <a:off x="1793589" y="3225733"/>
          <a:ext cx="2303693" cy="1382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Старо Лелеківське по пров.Громадянському 13,862 га</a:t>
          </a:r>
        </a:p>
      </dsp:txBody>
      <dsp:txXfrm>
        <a:off x="1793589" y="3225733"/>
        <a:ext cx="2303693" cy="1382216"/>
      </dsp:txXfrm>
    </dsp:sp>
    <dsp:sp modelId="{143764D2-1F95-4E1A-B120-E60F4F75D571}">
      <dsp:nvSpPr>
        <dsp:cNvPr id="0" name=""/>
        <dsp:cNvSpPr/>
      </dsp:nvSpPr>
      <dsp:spPr>
        <a:xfrm>
          <a:off x="4327652" y="3225733"/>
          <a:ext cx="2303693" cy="1382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Меморіальний комплекс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«Фортечні вали»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2 га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7652" y="3225733"/>
        <a:ext cx="2303693" cy="13822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209E9-AA79-4937-9EEF-C2826FEAAF0C}">
      <dsp:nvSpPr>
        <dsp:cNvPr id="0" name=""/>
        <dsp:cNvSpPr/>
      </dsp:nvSpPr>
      <dsp:spPr>
        <a:xfrm>
          <a:off x="284656" y="2390"/>
          <a:ext cx="2409877" cy="1445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Лелеківське по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вул.Холодноярській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1,6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4656" y="2390"/>
        <a:ext cx="2409877" cy="1445926"/>
      </dsp:txXfrm>
    </dsp:sp>
    <dsp:sp modelId="{C71AC035-6DB3-4843-A13B-A807513D7F20}">
      <dsp:nvSpPr>
        <dsp:cNvPr id="0" name=""/>
        <dsp:cNvSpPr/>
      </dsp:nvSpPr>
      <dsp:spPr>
        <a:xfrm>
          <a:off x="2935521" y="2390"/>
          <a:ext cx="2409877" cy="1445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Масляниківське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по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вул.Луганській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0,2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35521" y="2390"/>
        <a:ext cx="2409877" cy="1445926"/>
      </dsp:txXfrm>
    </dsp:sp>
    <dsp:sp modelId="{43B5C4CB-9831-4A7E-B66E-9756DD2EFFF9}">
      <dsp:nvSpPr>
        <dsp:cNvPr id="0" name=""/>
        <dsp:cNvSpPr/>
      </dsp:nvSpPr>
      <dsp:spPr>
        <a:xfrm>
          <a:off x="5586386" y="2390"/>
          <a:ext cx="2409877" cy="1445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Масляниківське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по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вул.Сверстюка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Домонтовича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 0,6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86386" y="2390"/>
        <a:ext cx="2409877" cy="1445926"/>
      </dsp:txXfrm>
    </dsp:sp>
    <dsp:sp modelId="{7736CC4F-6D75-4380-89FF-B0D90C62AECB}">
      <dsp:nvSpPr>
        <dsp:cNvPr id="0" name=""/>
        <dsp:cNvSpPr/>
      </dsp:nvSpPr>
      <dsp:spPr>
        <a:xfrm>
          <a:off x="284656" y="1689304"/>
          <a:ext cx="2409877" cy="1445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>
              <a:latin typeface="Times New Roman" pitchFamily="18" charset="0"/>
              <a:cs typeface="Times New Roman" pitchFamily="18" charset="0"/>
            </a:rPr>
            <a:t>Масляниківське по вул.Чугуївській, Олімпійській 1,1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4656" y="1689304"/>
        <a:ext cx="2409877" cy="1445926"/>
      </dsp:txXfrm>
    </dsp:sp>
    <dsp:sp modelId="{9807B8B9-54F9-4D9F-963C-60FE2135597A}">
      <dsp:nvSpPr>
        <dsp:cNvPr id="0" name=""/>
        <dsp:cNvSpPr/>
      </dsp:nvSpPr>
      <dsp:spPr>
        <a:xfrm>
          <a:off x="2935521" y="1689304"/>
          <a:ext cx="2409877" cy="1445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Кладовище по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вул.Салтикова-Щедріна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(лівостороннє) 1,8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35521" y="1689304"/>
        <a:ext cx="2409877" cy="1445926"/>
      </dsp:txXfrm>
    </dsp:sp>
    <dsp:sp modelId="{4F734F9D-DE92-472B-A7AE-DDE41A0CD6E6}">
      <dsp:nvSpPr>
        <dsp:cNvPr id="0" name=""/>
        <dsp:cNvSpPr/>
      </dsp:nvSpPr>
      <dsp:spPr>
        <a:xfrm>
          <a:off x="5586386" y="1689304"/>
          <a:ext cx="2409877" cy="1445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Кладовище по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вул.Салтикова-Щедріна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(правостороннє) 1,2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86386" y="1689304"/>
        <a:ext cx="2409877" cy="1445926"/>
      </dsp:txXfrm>
    </dsp:sp>
    <dsp:sp modelId="{C6A96224-ADD4-4D80-BC2C-F94A5A60AB27}">
      <dsp:nvSpPr>
        <dsp:cNvPr id="0" name=""/>
        <dsp:cNvSpPr/>
      </dsp:nvSpPr>
      <dsp:spPr>
        <a:xfrm>
          <a:off x="1610089" y="3376218"/>
          <a:ext cx="2409877" cy="1445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>
              <a:latin typeface="Times New Roman" pitchFamily="18" charset="0"/>
              <a:cs typeface="Times New Roman" pitchFamily="18" charset="0"/>
            </a:rPr>
            <a:t>Кущівське по вул.Алтайській 20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10089" y="3376218"/>
        <a:ext cx="2409877" cy="1445926"/>
      </dsp:txXfrm>
    </dsp:sp>
    <dsp:sp modelId="{1D05C48C-BCF7-4AEF-908C-297DE666C5BF}">
      <dsp:nvSpPr>
        <dsp:cNvPr id="0" name=""/>
        <dsp:cNvSpPr/>
      </dsp:nvSpPr>
      <dsp:spPr>
        <a:xfrm>
          <a:off x="4260953" y="3376218"/>
          <a:ext cx="2409877" cy="1445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>
              <a:latin typeface="Times New Roman" pitchFamily="18" charset="0"/>
              <a:cs typeface="Times New Roman" pitchFamily="18" charset="0"/>
            </a:rPr>
            <a:t>Кладовище по вул.Айвазовського 0,3 га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60953" y="3376218"/>
        <a:ext cx="2409877" cy="14459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4323F-42DB-4AA9-AE70-A90396B8B82A}">
      <dsp:nvSpPr>
        <dsp:cNvPr id="0" name=""/>
        <dsp:cNvSpPr/>
      </dsp:nvSpPr>
      <dsp:spPr>
        <a:xfrm>
          <a:off x="0" y="615758"/>
          <a:ext cx="7008440" cy="13319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Послуги по поводженню з відходами (розміщення та знешкодження ТПВ) Всього: </a:t>
          </a:r>
          <a:r>
            <a:rPr lang="en-US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2 546,69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тон. (в т.ч. безкоштовно – </a:t>
          </a:r>
          <a:r>
            <a:rPr lang="en-US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1 341,68</a:t>
          </a: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тон)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023" y="680781"/>
        <a:ext cx="6878394" cy="1201953"/>
      </dsp:txXfrm>
    </dsp:sp>
    <dsp:sp modelId="{7902F80B-0CC0-4879-880D-70A17AF239F4}">
      <dsp:nvSpPr>
        <dsp:cNvPr id="0" name=""/>
        <dsp:cNvSpPr/>
      </dsp:nvSpPr>
      <dsp:spPr>
        <a:xfrm>
          <a:off x="0" y="1958483"/>
          <a:ext cx="7008440" cy="1255301"/>
        </a:xfrm>
        <a:prstGeom prst="roundRect">
          <a:avLst/>
        </a:prstGeom>
        <a:gradFill rotWithShape="0">
          <a:gsLst>
            <a:gs pos="0">
              <a:schemeClr val="accent2">
                <a:hueOff val="-279374"/>
                <a:satOff val="-3219"/>
                <a:lumOff val="72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-279374"/>
                <a:satOff val="-3219"/>
                <a:lumOff val="720"/>
                <a:alphaOff val="0"/>
                <a:tint val="86000"/>
                <a:satMod val="115000"/>
              </a:schemeClr>
            </a:gs>
            <a:gs pos="100000">
              <a:schemeClr val="accent2">
                <a:hueOff val="-279374"/>
                <a:satOff val="-3219"/>
                <a:lumOff val="72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279374"/>
              <a:satOff val="-3219"/>
              <a:lumOff val="72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Автопослуги по завезенню води на кладовища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279" y="2019762"/>
        <a:ext cx="6885882" cy="1132743"/>
      </dsp:txXfrm>
    </dsp:sp>
    <dsp:sp modelId="{E51DB996-BB89-4C7A-A290-621FEC57F55D}">
      <dsp:nvSpPr>
        <dsp:cNvPr id="0" name=""/>
        <dsp:cNvSpPr/>
      </dsp:nvSpPr>
      <dsp:spPr>
        <a:xfrm>
          <a:off x="0" y="3231803"/>
          <a:ext cx="7008440" cy="1284549"/>
        </a:xfrm>
        <a:prstGeom prst="roundRect">
          <a:avLst/>
        </a:prstGeom>
        <a:gradFill rotWithShape="0">
          <a:gsLst>
            <a:gs pos="0">
              <a:schemeClr val="accent2">
                <a:hueOff val="-558749"/>
                <a:satOff val="-6439"/>
                <a:lumOff val="1439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-558749"/>
                <a:satOff val="-6439"/>
                <a:lumOff val="1439"/>
                <a:alphaOff val="0"/>
                <a:tint val="86000"/>
                <a:satMod val="115000"/>
              </a:schemeClr>
            </a:gs>
            <a:gs pos="100000">
              <a:schemeClr val="accent2">
                <a:hueOff val="-558749"/>
                <a:satOff val="-6439"/>
                <a:lumOff val="1439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558749"/>
              <a:satOff val="-6439"/>
              <a:lumOff val="143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Автопослуги по вивозу сміття з території кладовищ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707" y="3294510"/>
        <a:ext cx="6883026" cy="1159135"/>
      </dsp:txXfrm>
    </dsp:sp>
    <dsp:sp modelId="{031510C7-6D70-4AD3-A4B9-E64F5C0C8A2A}">
      <dsp:nvSpPr>
        <dsp:cNvPr id="0" name=""/>
        <dsp:cNvSpPr/>
      </dsp:nvSpPr>
      <dsp:spPr>
        <a:xfrm>
          <a:off x="0" y="4530880"/>
          <a:ext cx="7008440" cy="1334237"/>
        </a:xfrm>
        <a:prstGeom prst="roundRect">
          <a:avLst/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-838123"/>
                <a:satOff val="-9658"/>
                <a:lumOff val="2159"/>
                <a:alphaOff val="0"/>
                <a:tint val="86000"/>
                <a:satMod val="115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838123"/>
              <a:satOff val="-9658"/>
              <a:lumOff val="215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Всього (надано послуг з утримання та поточного ремонту кладовищ сторонніми організаціями):</a:t>
          </a:r>
          <a:endParaRPr lang="ru-RU" sz="18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132" y="4596012"/>
        <a:ext cx="6878176" cy="12039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DF213-E251-4060-B862-853E6C6FCE35}">
      <dsp:nvSpPr>
        <dsp:cNvPr id="0" name=""/>
        <dsp:cNvSpPr/>
      </dsp:nvSpPr>
      <dsp:spPr>
        <a:xfrm>
          <a:off x="0" y="70895"/>
          <a:ext cx="2385265" cy="1431158"/>
        </a:xfrm>
        <a:prstGeom prst="snip2Diag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Квітень 2019 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Кількість осіб – 10 Фінансування робіт –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18 272,61 грн.</a:t>
          </a:r>
          <a:endParaRPr lang="uk-UA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266" y="190161"/>
        <a:ext cx="2146733" cy="1192626"/>
      </dsp:txXfrm>
    </dsp:sp>
    <dsp:sp modelId="{51F6E3F5-E47A-4F46-8F54-95697D691203}">
      <dsp:nvSpPr>
        <dsp:cNvPr id="0" name=""/>
        <dsp:cNvSpPr/>
      </dsp:nvSpPr>
      <dsp:spPr>
        <a:xfrm>
          <a:off x="2623791" y="70895"/>
          <a:ext cx="2385265" cy="1431158"/>
        </a:xfrm>
        <a:prstGeom prst="snip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Травень 2019 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Кількість осіб - 15  Фінансування робіт –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30 653,39 грн.</a:t>
          </a:r>
          <a:endParaRPr lang="uk-UA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3057" y="190161"/>
        <a:ext cx="2146733" cy="1192626"/>
      </dsp:txXfrm>
    </dsp:sp>
    <dsp:sp modelId="{AD9654BC-9146-41BA-82C2-A3C4FD4D65CA}">
      <dsp:nvSpPr>
        <dsp:cNvPr id="0" name=""/>
        <dsp:cNvSpPr/>
      </dsp:nvSpPr>
      <dsp:spPr>
        <a:xfrm>
          <a:off x="5247583" y="70895"/>
          <a:ext cx="2385265" cy="1431158"/>
        </a:xfrm>
        <a:prstGeom prst="snip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Червень 2019 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Кількість осіб - 15  Фінансування робіт –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 42 414,74 грн.</a:t>
          </a:r>
          <a:endParaRPr lang="uk-UA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66849" y="190161"/>
        <a:ext cx="2146733" cy="1192626"/>
      </dsp:txXfrm>
    </dsp:sp>
    <dsp:sp modelId="{FADA65AA-AB0F-48BD-BCBC-44F53E0E2994}">
      <dsp:nvSpPr>
        <dsp:cNvPr id="0" name=""/>
        <dsp:cNvSpPr/>
      </dsp:nvSpPr>
      <dsp:spPr>
        <a:xfrm>
          <a:off x="0" y="1740580"/>
          <a:ext cx="2385265" cy="1431158"/>
        </a:xfrm>
        <a:prstGeom prst="snip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Липень 2019 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Кількість осіб - 10  Фінансування робіт –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 23 594,51 грн.</a:t>
          </a:r>
          <a:endParaRPr lang="uk-UA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266" y="1859846"/>
        <a:ext cx="2146733" cy="1192626"/>
      </dsp:txXfrm>
    </dsp:sp>
    <dsp:sp modelId="{99D2AE24-236C-4B2E-B705-CDCA36D56D0F}">
      <dsp:nvSpPr>
        <dsp:cNvPr id="0" name=""/>
        <dsp:cNvSpPr/>
      </dsp:nvSpPr>
      <dsp:spPr>
        <a:xfrm>
          <a:off x="2623791" y="1740580"/>
          <a:ext cx="2385265" cy="1431158"/>
        </a:xfrm>
        <a:prstGeom prst="snip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Серпень 2019 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Кількість осіб - 10  Фінансування робіт –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25 968,43 грн.</a:t>
          </a:r>
          <a:endParaRPr lang="uk-UA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3057" y="1859846"/>
        <a:ext cx="2146733" cy="1192626"/>
      </dsp:txXfrm>
    </dsp:sp>
    <dsp:sp modelId="{D9BBF151-8A91-461C-A9CF-901170184B87}">
      <dsp:nvSpPr>
        <dsp:cNvPr id="0" name=""/>
        <dsp:cNvSpPr/>
      </dsp:nvSpPr>
      <dsp:spPr>
        <a:xfrm>
          <a:off x="5247583" y="1740580"/>
          <a:ext cx="2385265" cy="1431158"/>
        </a:xfrm>
        <a:prstGeom prst="snip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Вересень 2019 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Кількість осіб - 10  Фінансування робіт –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 25 679,13 грн.</a:t>
          </a:r>
          <a:endParaRPr lang="uk-UA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66849" y="1859846"/>
        <a:ext cx="2146733" cy="1192626"/>
      </dsp:txXfrm>
    </dsp:sp>
    <dsp:sp modelId="{1EC16C4E-AAEC-4468-A594-0546F098830B}">
      <dsp:nvSpPr>
        <dsp:cNvPr id="0" name=""/>
        <dsp:cNvSpPr/>
      </dsp:nvSpPr>
      <dsp:spPr>
        <a:xfrm>
          <a:off x="1311895" y="3410266"/>
          <a:ext cx="2385265" cy="1431158"/>
        </a:xfrm>
        <a:prstGeom prst="snip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Жовтень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2019 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Кількість осіб - 10  Фінансування робіт –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21 350,06 грн.</a:t>
          </a:r>
          <a:endParaRPr lang="uk-UA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31161" y="3529532"/>
        <a:ext cx="2146733" cy="1192626"/>
      </dsp:txXfrm>
    </dsp:sp>
    <dsp:sp modelId="{87C02BC0-6CA1-454D-A62B-29CCADB0AD0A}">
      <dsp:nvSpPr>
        <dsp:cNvPr id="0" name=""/>
        <dsp:cNvSpPr/>
      </dsp:nvSpPr>
      <dsp:spPr>
        <a:xfrm>
          <a:off x="3935687" y="3410266"/>
          <a:ext cx="2385265" cy="1431158"/>
        </a:xfrm>
        <a:prstGeom prst="snip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Листопад 2019 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Кількість осіб - 7  Фінансування робіт –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itchFamily="18" charset="0"/>
              <a:cs typeface="Times New Roman" pitchFamily="18" charset="0"/>
            </a:rPr>
            <a:t>12 387,34 грн.</a:t>
          </a:r>
          <a:endParaRPr lang="uk-UA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54953" y="3529532"/>
        <a:ext cx="2146733" cy="1192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0.13208</cdr:x>
      <cdr:y>0.09459</cdr:y>
    </cdr:from>
    <cdr:to>
      <cdr:x>0.88282</cdr:x>
      <cdr:y>0.41892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07740" y="500066"/>
          <a:ext cx="6864722" cy="1714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0.13208</cdr:x>
      <cdr:y>0.125</cdr:y>
    </cdr:from>
    <cdr:to>
      <cdr:x>0.40566</cdr:x>
      <cdr:y>0.3125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08112" y="720080"/>
          <a:ext cx="2088232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33979-7A5C-43E3-BF20-EADF07C9D6A7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9075B-4567-4BB7-AE74-D2AEC9F4CF7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69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9075B-4567-4BB7-AE74-D2AEC9F4CF7B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0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9075B-4567-4BB7-AE74-D2AEC9F4CF7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6967D6-569B-4DB4-B753-3DAA17915261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F86C4C6-1561-4DDC-B1C4-9CDA76C9C5A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chemeClr val="bg2">
                <a:tint val="83000"/>
                <a:satMod val="320000"/>
                <a:alpha val="56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92149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uk-UA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КП «Ритуальна служба –спеціалізований комбінат комунально-побутового обслуговування» </a:t>
            </a:r>
            <a:endParaRPr lang="uk-UA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533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587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4088"/>
            <a:ext cx="8223448" cy="564672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Завадівське кладовище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298"/>
            <a:ext cx="9144000" cy="550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3145850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95456" cy="564672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Меморіальний комплекс «Фортечні Вали»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6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153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"/>
            <a:ext cx="9144000" cy="6105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1008112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Алея почесних поховань на території Рівнянського кладовища</a:t>
            </a:r>
          </a:p>
        </p:txBody>
      </p:sp>
    </p:spTree>
    <p:extLst>
      <p:ext uri="{BB962C8B-B14F-4D97-AF65-F5344CB8AC3E}">
        <p14:creationId xmlns:p14="http://schemas.microsoft.com/office/powerpoint/2010/main" val="31132249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  <a:alpha val="0"/>
                <a:lumMod val="0"/>
                <a:lumOff val="100000"/>
              </a:schemeClr>
            </a:gs>
            <a:gs pos="100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51563"/>
            <a:ext cx="6718613" cy="690956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482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080120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Старо Лелеківське кладовище </a:t>
            </a:r>
            <a:b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(пров. Громадянський)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444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267" y="44624"/>
            <a:ext cx="8367464" cy="792088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Старо Лелеківське кладовище (вул.Казанська)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3999" cy="573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614634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720080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Лелеківське кладовище (вул. Холодноярська)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4534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36104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Кладовище </a:t>
            </a:r>
            <a:b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(лівостороннє та </a:t>
            </a:r>
            <a:r>
              <a:rPr lang="uk-UA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правостороннєпо</a:t>
            </a: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вул. Салтикова-Щедріна)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80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/>
          <a:stretch/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2531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01481638"/>
              </p:ext>
            </p:extLst>
          </p:nvPr>
        </p:nvGraphicFramePr>
        <p:xfrm>
          <a:off x="899592" y="332656"/>
          <a:ext cx="763284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41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85720" y="428604"/>
            <a:ext cx="7143800" cy="6143644"/>
            <a:chOff x="324827" y="202206"/>
            <a:chExt cx="7070904" cy="5570222"/>
          </a:xfrm>
        </p:grpSpPr>
        <p:sp>
          <p:nvSpPr>
            <p:cNvPr id="13" name="Полилиния 12"/>
            <p:cNvSpPr/>
            <p:nvPr/>
          </p:nvSpPr>
          <p:spPr>
            <a:xfrm>
              <a:off x="324827" y="202206"/>
              <a:ext cx="7070904" cy="1036323"/>
            </a:xfrm>
            <a:custGeom>
              <a:avLst/>
              <a:gdLst>
                <a:gd name="connsiteX0" fmla="*/ 0 w 6984775"/>
                <a:gd name="connsiteY0" fmla="*/ 120221 h 721312"/>
                <a:gd name="connsiteX1" fmla="*/ 120221 w 6984775"/>
                <a:gd name="connsiteY1" fmla="*/ 0 h 721312"/>
                <a:gd name="connsiteX2" fmla="*/ 6864554 w 6984775"/>
                <a:gd name="connsiteY2" fmla="*/ 0 h 721312"/>
                <a:gd name="connsiteX3" fmla="*/ 6984775 w 6984775"/>
                <a:gd name="connsiteY3" fmla="*/ 120221 h 721312"/>
                <a:gd name="connsiteX4" fmla="*/ 6984775 w 6984775"/>
                <a:gd name="connsiteY4" fmla="*/ 601091 h 721312"/>
                <a:gd name="connsiteX5" fmla="*/ 6864554 w 6984775"/>
                <a:gd name="connsiteY5" fmla="*/ 721312 h 721312"/>
                <a:gd name="connsiteX6" fmla="*/ 120221 w 6984775"/>
                <a:gd name="connsiteY6" fmla="*/ 721312 h 721312"/>
                <a:gd name="connsiteX7" fmla="*/ 0 w 6984775"/>
                <a:gd name="connsiteY7" fmla="*/ 601091 h 721312"/>
                <a:gd name="connsiteX8" fmla="*/ 0 w 6984775"/>
                <a:gd name="connsiteY8" fmla="*/ 120221 h 72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775" h="721312">
                  <a:moveTo>
                    <a:pt x="0" y="120221"/>
                  </a:moveTo>
                  <a:cubicBezTo>
                    <a:pt x="0" y="53825"/>
                    <a:pt x="53825" y="0"/>
                    <a:pt x="120221" y="0"/>
                  </a:cubicBezTo>
                  <a:lnTo>
                    <a:pt x="6864554" y="0"/>
                  </a:lnTo>
                  <a:cubicBezTo>
                    <a:pt x="6930950" y="0"/>
                    <a:pt x="6984775" y="53825"/>
                    <a:pt x="6984775" y="120221"/>
                  </a:cubicBezTo>
                  <a:lnTo>
                    <a:pt x="6984775" y="601091"/>
                  </a:lnTo>
                  <a:cubicBezTo>
                    <a:pt x="6984775" y="667487"/>
                    <a:pt x="6930950" y="721312"/>
                    <a:pt x="6864554" y="721312"/>
                  </a:cubicBezTo>
                  <a:lnTo>
                    <a:pt x="120221" y="721312"/>
                  </a:lnTo>
                  <a:cubicBezTo>
                    <a:pt x="53825" y="721312"/>
                    <a:pt x="0" y="667487"/>
                    <a:pt x="0" y="601091"/>
                  </a:cubicBezTo>
                  <a:lnTo>
                    <a:pt x="0" y="120221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792" tIns="103792" rIns="103792" bIns="103792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Очищення проїздів, пішохідних доріжок від сміття при середній та великій засміченості, в зимовий в період очищення проїздів, пішохідних доріжок від снігу та льоду – </a:t>
              </a:r>
              <a:r>
                <a:rPr lang="en-US" sz="20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72,44</a:t>
              </a:r>
              <a:r>
                <a:rPr lang="uk-UA" sz="20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2000" kern="12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га.</a:t>
              </a:r>
              <a:endParaRPr lang="ru-RU" sz="2000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24827" y="1209270"/>
              <a:ext cx="7055484" cy="721312"/>
            </a:xfrm>
            <a:custGeom>
              <a:avLst/>
              <a:gdLst>
                <a:gd name="connsiteX0" fmla="*/ 0 w 6984775"/>
                <a:gd name="connsiteY0" fmla="*/ 120221 h 721312"/>
                <a:gd name="connsiteX1" fmla="*/ 120221 w 6984775"/>
                <a:gd name="connsiteY1" fmla="*/ 0 h 721312"/>
                <a:gd name="connsiteX2" fmla="*/ 6864554 w 6984775"/>
                <a:gd name="connsiteY2" fmla="*/ 0 h 721312"/>
                <a:gd name="connsiteX3" fmla="*/ 6984775 w 6984775"/>
                <a:gd name="connsiteY3" fmla="*/ 120221 h 721312"/>
                <a:gd name="connsiteX4" fmla="*/ 6984775 w 6984775"/>
                <a:gd name="connsiteY4" fmla="*/ 601091 h 721312"/>
                <a:gd name="connsiteX5" fmla="*/ 6864554 w 6984775"/>
                <a:gd name="connsiteY5" fmla="*/ 721312 h 721312"/>
                <a:gd name="connsiteX6" fmla="*/ 120221 w 6984775"/>
                <a:gd name="connsiteY6" fmla="*/ 721312 h 721312"/>
                <a:gd name="connsiteX7" fmla="*/ 0 w 6984775"/>
                <a:gd name="connsiteY7" fmla="*/ 601091 h 721312"/>
                <a:gd name="connsiteX8" fmla="*/ 0 w 6984775"/>
                <a:gd name="connsiteY8" fmla="*/ 120221 h 72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775" h="721312">
                  <a:moveTo>
                    <a:pt x="0" y="120221"/>
                  </a:moveTo>
                  <a:cubicBezTo>
                    <a:pt x="0" y="53825"/>
                    <a:pt x="53825" y="0"/>
                    <a:pt x="120221" y="0"/>
                  </a:cubicBezTo>
                  <a:lnTo>
                    <a:pt x="6864554" y="0"/>
                  </a:lnTo>
                  <a:cubicBezTo>
                    <a:pt x="6930950" y="0"/>
                    <a:pt x="6984775" y="53825"/>
                    <a:pt x="6984775" y="120221"/>
                  </a:cubicBezTo>
                  <a:lnTo>
                    <a:pt x="6984775" y="601091"/>
                  </a:lnTo>
                  <a:cubicBezTo>
                    <a:pt x="6984775" y="667487"/>
                    <a:pt x="6930950" y="721312"/>
                    <a:pt x="6864554" y="721312"/>
                  </a:cubicBezTo>
                  <a:lnTo>
                    <a:pt x="120221" y="721312"/>
                  </a:lnTo>
                  <a:cubicBezTo>
                    <a:pt x="53825" y="721312"/>
                    <a:pt x="0" y="667487"/>
                    <a:pt x="0" y="601091"/>
                  </a:cubicBezTo>
                  <a:lnTo>
                    <a:pt x="0" y="120221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72936"/>
                <a:satOff val="-899"/>
                <a:lumOff val="532"/>
                <a:alphaOff val="0"/>
              </a:schemeClr>
            </a:fillRef>
            <a:effectRef idx="0">
              <a:schemeClr val="accent2">
                <a:hueOff val="-672936"/>
                <a:satOff val="-899"/>
                <a:lumOff val="53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262" tIns="54262" rIns="54262" bIns="54262" numCol="1" spcCol="1270" anchor="ctr" anchorCtr="0">
              <a:noAutofit/>
            </a:bodyPr>
            <a:lstStyle/>
            <a:p>
              <a:pPr lvl="0" algn="l" defTabSz="222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500" kern="1200" dirty="0" smtClean="0"/>
                <a:t/>
              </a:r>
              <a:br>
                <a:rPr lang="uk-UA" sz="500" kern="1200" dirty="0" smtClean="0"/>
              </a:b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Викошування комбінованого травостою, бур</a:t>
              </a:r>
              <a:r>
                <a:rPr lang="en-US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яну – </a:t>
              </a:r>
              <a:r>
                <a:rPr lang="en-US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38,6</a:t>
              </a: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га.</a:t>
              </a:r>
              <a:endParaRPr lang="ru-RU" sz="20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24827" y="1930582"/>
              <a:ext cx="7055484" cy="721312"/>
            </a:xfrm>
            <a:custGeom>
              <a:avLst/>
              <a:gdLst>
                <a:gd name="connsiteX0" fmla="*/ 0 w 6984775"/>
                <a:gd name="connsiteY0" fmla="*/ 120221 h 721312"/>
                <a:gd name="connsiteX1" fmla="*/ 120221 w 6984775"/>
                <a:gd name="connsiteY1" fmla="*/ 0 h 721312"/>
                <a:gd name="connsiteX2" fmla="*/ 6864554 w 6984775"/>
                <a:gd name="connsiteY2" fmla="*/ 0 h 721312"/>
                <a:gd name="connsiteX3" fmla="*/ 6984775 w 6984775"/>
                <a:gd name="connsiteY3" fmla="*/ 120221 h 721312"/>
                <a:gd name="connsiteX4" fmla="*/ 6984775 w 6984775"/>
                <a:gd name="connsiteY4" fmla="*/ 601091 h 721312"/>
                <a:gd name="connsiteX5" fmla="*/ 6864554 w 6984775"/>
                <a:gd name="connsiteY5" fmla="*/ 721312 h 721312"/>
                <a:gd name="connsiteX6" fmla="*/ 120221 w 6984775"/>
                <a:gd name="connsiteY6" fmla="*/ 721312 h 721312"/>
                <a:gd name="connsiteX7" fmla="*/ 0 w 6984775"/>
                <a:gd name="connsiteY7" fmla="*/ 601091 h 721312"/>
                <a:gd name="connsiteX8" fmla="*/ 0 w 6984775"/>
                <a:gd name="connsiteY8" fmla="*/ 120221 h 72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775" h="721312">
                  <a:moveTo>
                    <a:pt x="0" y="120221"/>
                  </a:moveTo>
                  <a:cubicBezTo>
                    <a:pt x="0" y="53825"/>
                    <a:pt x="53825" y="0"/>
                    <a:pt x="120221" y="0"/>
                  </a:cubicBezTo>
                  <a:lnTo>
                    <a:pt x="6864554" y="0"/>
                  </a:lnTo>
                  <a:cubicBezTo>
                    <a:pt x="6930950" y="0"/>
                    <a:pt x="6984775" y="53825"/>
                    <a:pt x="6984775" y="120221"/>
                  </a:cubicBezTo>
                  <a:lnTo>
                    <a:pt x="6984775" y="601091"/>
                  </a:lnTo>
                  <a:cubicBezTo>
                    <a:pt x="6984775" y="667487"/>
                    <a:pt x="6930950" y="721312"/>
                    <a:pt x="6864554" y="721312"/>
                  </a:cubicBezTo>
                  <a:lnTo>
                    <a:pt x="120221" y="721312"/>
                  </a:lnTo>
                  <a:cubicBezTo>
                    <a:pt x="53825" y="721312"/>
                    <a:pt x="0" y="667487"/>
                    <a:pt x="0" y="601091"/>
                  </a:cubicBezTo>
                  <a:lnTo>
                    <a:pt x="0" y="120221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45872"/>
                <a:satOff val="-1797"/>
                <a:lumOff val="1065"/>
                <a:alphaOff val="0"/>
              </a:schemeClr>
            </a:fillRef>
            <a:effectRef idx="0">
              <a:schemeClr val="accent2">
                <a:hueOff val="-1345872"/>
                <a:satOff val="-1797"/>
                <a:lumOff val="10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792" tIns="103792" rIns="103792" bIns="103792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Систематичне очищення контейнерів та вивезення сміття </a:t>
              </a:r>
            </a:p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1232,10</a:t>
              </a: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тон. </a:t>
              </a:r>
              <a:endParaRPr lang="ru-RU" sz="20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24827" y="2674000"/>
              <a:ext cx="7055484" cy="721312"/>
            </a:xfrm>
            <a:custGeom>
              <a:avLst/>
              <a:gdLst>
                <a:gd name="connsiteX0" fmla="*/ 0 w 6984775"/>
                <a:gd name="connsiteY0" fmla="*/ 120221 h 721312"/>
                <a:gd name="connsiteX1" fmla="*/ 120221 w 6984775"/>
                <a:gd name="connsiteY1" fmla="*/ 0 h 721312"/>
                <a:gd name="connsiteX2" fmla="*/ 6864554 w 6984775"/>
                <a:gd name="connsiteY2" fmla="*/ 0 h 721312"/>
                <a:gd name="connsiteX3" fmla="*/ 6984775 w 6984775"/>
                <a:gd name="connsiteY3" fmla="*/ 120221 h 721312"/>
                <a:gd name="connsiteX4" fmla="*/ 6984775 w 6984775"/>
                <a:gd name="connsiteY4" fmla="*/ 601091 h 721312"/>
                <a:gd name="connsiteX5" fmla="*/ 6864554 w 6984775"/>
                <a:gd name="connsiteY5" fmla="*/ 721312 h 721312"/>
                <a:gd name="connsiteX6" fmla="*/ 120221 w 6984775"/>
                <a:gd name="connsiteY6" fmla="*/ 721312 h 721312"/>
                <a:gd name="connsiteX7" fmla="*/ 0 w 6984775"/>
                <a:gd name="connsiteY7" fmla="*/ 601091 h 721312"/>
                <a:gd name="connsiteX8" fmla="*/ 0 w 6984775"/>
                <a:gd name="connsiteY8" fmla="*/ 120221 h 72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775" h="721312">
                  <a:moveTo>
                    <a:pt x="0" y="120221"/>
                  </a:moveTo>
                  <a:cubicBezTo>
                    <a:pt x="0" y="53825"/>
                    <a:pt x="53825" y="0"/>
                    <a:pt x="120221" y="0"/>
                  </a:cubicBezTo>
                  <a:lnTo>
                    <a:pt x="6864554" y="0"/>
                  </a:lnTo>
                  <a:cubicBezTo>
                    <a:pt x="6930950" y="0"/>
                    <a:pt x="6984775" y="53825"/>
                    <a:pt x="6984775" y="120221"/>
                  </a:cubicBezTo>
                  <a:lnTo>
                    <a:pt x="6984775" y="601091"/>
                  </a:lnTo>
                  <a:cubicBezTo>
                    <a:pt x="6984775" y="667487"/>
                    <a:pt x="6930950" y="721312"/>
                    <a:pt x="6864554" y="721312"/>
                  </a:cubicBezTo>
                  <a:lnTo>
                    <a:pt x="120221" y="721312"/>
                  </a:lnTo>
                  <a:cubicBezTo>
                    <a:pt x="53825" y="721312"/>
                    <a:pt x="0" y="667487"/>
                    <a:pt x="0" y="601091"/>
                  </a:cubicBezTo>
                  <a:lnTo>
                    <a:pt x="0" y="120221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2018808"/>
                <a:satOff val="-2696"/>
                <a:lumOff val="1597"/>
                <a:alphaOff val="0"/>
              </a:schemeClr>
            </a:fillRef>
            <a:effectRef idx="0">
              <a:schemeClr val="accent2">
                <a:hueOff val="-2018808"/>
                <a:satOff val="-2696"/>
                <a:lumOff val="159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262" tIns="54262" rIns="54262" bIns="54262" numCol="1" spcCol="1270" anchor="ctr" anchorCtr="0">
              <a:noAutofit/>
            </a:bodyPr>
            <a:lstStyle/>
            <a:p>
              <a:pPr lvl="0" algn="l" defTabSz="222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500" kern="1200" dirty="0" smtClean="0"/>
                <a:t/>
              </a:r>
              <a:br>
                <a:rPr lang="uk-UA" sz="500" kern="1200" dirty="0" smtClean="0"/>
              </a:b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Видалення самосійної порослі дерев діаметром до 5 см. вручну сокирою – 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27,9</a:t>
              </a:r>
              <a:r>
                <a:rPr lang="uk-UA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га.</a:t>
              </a:r>
              <a:endParaRPr lang="ru-RU" sz="20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24827" y="3406366"/>
              <a:ext cx="7055484" cy="721312"/>
            </a:xfrm>
            <a:custGeom>
              <a:avLst/>
              <a:gdLst>
                <a:gd name="connsiteX0" fmla="*/ 0 w 6984775"/>
                <a:gd name="connsiteY0" fmla="*/ 120221 h 721312"/>
                <a:gd name="connsiteX1" fmla="*/ 120221 w 6984775"/>
                <a:gd name="connsiteY1" fmla="*/ 0 h 721312"/>
                <a:gd name="connsiteX2" fmla="*/ 6864554 w 6984775"/>
                <a:gd name="connsiteY2" fmla="*/ 0 h 721312"/>
                <a:gd name="connsiteX3" fmla="*/ 6984775 w 6984775"/>
                <a:gd name="connsiteY3" fmla="*/ 120221 h 721312"/>
                <a:gd name="connsiteX4" fmla="*/ 6984775 w 6984775"/>
                <a:gd name="connsiteY4" fmla="*/ 601091 h 721312"/>
                <a:gd name="connsiteX5" fmla="*/ 6864554 w 6984775"/>
                <a:gd name="connsiteY5" fmla="*/ 721312 h 721312"/>
                <a:gd name="connsiteX6" fmla="*/ 120221 w 6984775"/>
                <a:gd name="connsiteY6" fmla="*/ 721312 h 721312"/>
                <a:gd name="connsiteX7" fmla="*/ 0 w 6984775"/>
                <a:gd name="connsiteY7" fmla="*/ 601091 h 721312"/>
                <a:gd name="connsiteX8" fmla="*/ 0 w 6984775"/>
                <a:gd name="connsiteY8" fmla="*/ 120221 h 72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775" h="721312">
                  <a:moveTo>
                    <a:pt x="0" y="120221"/>
                  </a:moveTo>
                  <a:cubicBezTo>
                    <a:pt x="0" y="53825"/>
                    <a:pt x="53825" y="0"/>
                    <a:pt x="120221" y="0"/>
                  </a:cubicBezTo>
                  <a:lnTo>
                    <a:pt x="6864554" y="0"/>
                  </a:lnTo>
                  <a:cubicBezTo>
                    <a:pt x="6930950" y="0"/>
                    <a:pt x="6984775" y="53825"/>
                    <a:pt x="6984775" y="120221"/>
                  </a:cubicBezTo>
                  <a:lnTo>
                    <a:pt x="6984775" y="601091"/>
                  </a:lnTo>
                  <a:cubicBezTo>
                    <a:pt x="6984775" y="667487"/>
                    <a:pt x="6930950" y="721312"/>
                    <a:pt x="6864554" y="721312"/>
                  </a:cubicBezTo>
                  <a:lnTo>
                    <a:pt x="120221" y="721312"/>
                  </a:lnTo>
                  <a:cubicBezTo>
                    <a:pt x="53825" y="721312"/>
                    <a:pt x="0" y="667487"/>
                    <a:pt x="0" y="601091"/>
                  </a:cubicBezTo>
                  <a:lnTo>
                    <a:pt x="0" y="120221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2691744"/>
                <a:satOff val="-3594"/>
                <a:lumOff val="2129"/>
                <a:alphaOff val="0"/>
              </a:schemeClr>
            </a:fillRef>
            <a:effectRef idx="0">
              <a:schemeClr val="accent2">
                <a:hueOff val="-2691744"/>
                <a:satOff val="-3594"/>
                <a:lumOff val="21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932" tIns="80932" rIns="80932" bIns="80932" numCol="1" spcCol="1270" anchor="ctr" anchorCtr="0">
              <a:noAutofit/>
            </a:bodyPr>
            <a:lstStyle/>
            <a:p>
              <a:pPr lvl="0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Прибирання сміття та навантаження вручну на транспортні засоби, вивезення сміття з території кладовищ – </a:t>
              </a:r>
              <a:r>
                <a:rPr lang="en-US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251</a:t>
              </a:r>
              <a:r>
                <a:rPr lang="uk-UA" sz="20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тон.</a:t>
              </a:r>
              <a:endParaRPr lang="ru-RU" sz="20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24827" y="4138730"/>
              <a:ext cx="7055484" cy="913002"/>
            </a:xfrm>
            <a:custGeom>
              <a:avLst/>
              <a:gdLst>
                <a:gd name="connsiteX0" fmla="*/ 0 w 6984775"/>
                <a:gd name="connsiteY0" fmla="*/ 120221 h 721312"/>
                <a:gd name="connsiteX1" fmla="*/ 120221 w 6984775"/>
                <a:gd name="connsiteY1" fmla="*/ 0 h 721312"/>
                <a:gd name="connsiteX2" fmla="*/ 6864554 w 6984775"/>
                <a:gd name="connsiteY2" fmla="*/ 0 h 721312"/>
                <a:gd name="connsiteX3" fmla="*/ 6984775 w 6984775"/>
                <a:gd name="connsiteY3" fmla="*/ 120221 h 721312"/>
                <a:gd name="connsiteX4" fmla="*/ 6984775 w 6984775"/>
                <a:gd name="connsiteY4" fmla="*/ 601091 h 721312"/>
                <a:gd name="connsiteX5" fmla="*/ 6864554 w 6984775"/>
                <a:gd name="connsiteY5" fmla="*/ 721312 h 721312"/>
                <a:gd name="connsiteX6" fmla="*/ 120221 w 6984775"/>
                <a:gd name="connsiteY6" fmla="*/ 721312 h 721312"/>
                <a:gd name="connsiteX7" fmla="*/ 0 w 6984775"/>
                <a:gd name="connsiteY7" fmla="*/ 601091 h 721312"/>
                <a:gd name="connsiteX8" fmla="*/ 0 w 6984775"/>
                <a:gd name="connsiteY8" fmla="*/ 120221 h 72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775" h="721312">
                  <a:moveTo>
                    <a:pt x="0" y="120221"/>
                  </a:moveTo>
                  <a:cubicBezTo>
                    <a:pt x="0" y="53825"/>
                    <a:pt x="53825" y="0"/>
                    <a:pt x="120221" y="0"/>
                  </a:cubicBezTo>
                  <a:lnTo>
                    <a:pt x="6864554" y="0"/>
                  </a:lnTo>
                  <a:cubicBezTo>
                    <a:pt x="6930950" y="0"/>
                    <a:pt x="6984775" y="53825"/>
                    <a:pt x="6984775" y="120221"/>
                  </a:cubicBezTo>
                  <a:lnTo>
                    <a:pt x="6984775" y="601091"/>
                  </a:lnTo>
                  <a:cubicBezTo>
                    <a:pt x="6984775" y="667487"/>
                    <a:pt x="6930950" y="721312"/>
                    <a:pt x="6864554" y="721312"/>
                  </a:cubicBezTo>
                  <a:lnTo>
                    <a:pt x="120221" y="721312"/>
                  </a:lnTo>
                  <a:cubicBezTo>
                    <a:pt x="53825" y="721312"/>
                    <a:pt x="0" y="667487"/>
                    <a:pt x="0" y="601091"/>
                  </a:cubicBezTo>
                  <a:lnTo>
                    <a:pt x="0" y="120221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364679"/>
                <a:satOff val="-4493"/>
                <a:lumOff val="2661"/>
                <a:alphaOff val="0"/>
              </a:schemeClr>
            </a:fillRef>
            <a:effectRef idx="0">
              <a:schemeClr val="accent2">
                <a:hueOff val="-3364679"/>
                <a:satOff val="-4493"/>
                <a:lumOff val="26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262" tIns="54262" rIns="54262" bIns="54262" numCol="1" spcCol="1270" anchor="ctr" anchorCtr="0">
              <a:noAutofit/>
            </a:bodyPr>
            <a:lstStyle/>
            <a:p>
              <a:pPr lvl="0" algn="l" defTabSz="222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Інші роботи(очищення проїздів від снігу, планування доріг, переміщення та навантаження сміття) – 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1132</a:t>
              </a:r>
              <a:r>
                <a:rPr lang="uk-UA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м/год. </a:t>
              </a:r>
              <a:endParaRPr lang="ru-RU" sz="20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24827" y="5051116"/>
              <a:ext cx="7055484" cy="721312"/>
            </a:xfrm>
            <a:custGeom>
              <a:avLst/>
              <a:gdLst>
                <a:gd name="connsiteX0" fmla="*/ 0 w 6984775"/>
                <a:gd name="connsiteY0" fmla="*/ 120221 h 721312"/>
                <a:gd name="connsiteX1" fmla="*/ 120221 w 6984775"/>
                <a:gd name="connsiteY1" fmla="*/ 0 h 721312"/>
                <a:gd name="connsiteX2" fmla="*/ 6864554 w 6984775"/>
                <a:gd name="connsiteY2" fmla="*/ 0 h 721312"/>
                <a:gd name="connsiteX3" fmla="*/ 6984775 w 6984775"/>
                <a:gd name="connsiteY3" fmla="*/ 120221 h 721312"/>
                <a:gd name="connsiteX4" fmla="*/ 6984775 w 6984775"/>
                <a:gd name="connsiteY4" fmla="*/ 601091 h 721312"/>
                <a:gd name="connsiteX5" fmla="*/ 6864554 w 6984775"/>
                <a:gd name="connsiteY5" fmla="*/ 721312 h 721312"/>
                <a:gd name="connsiteX6" fmla="*/ 120221 w 6984775"/>
                <a:gd name="connsiteY6" fmla="*/ 721312 h 721312"/>
                <a:gd name="connsiteX7" fmla="*/ 0 w 6984775"/>
                <a:gd name="connsiteY7" fmla="*/ 601091 h 721312"/>
                <a:gd name="connsiteX8" fmla="*/ 0 w 6984775"/>
                <a:gd name="connsiteY8" fmla="*/ 120221 h 72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775" h="721312">
                  <a:moveTo>
                    <a:pt x="0" y="120221"/>
                  </a:moveTo>
                  <a:cubicBezTo>
                    <a:pt x="0" y="53825"/>
                    <a:pt x="53825" y="0"/>
                    <a:pt x="120221" y="0"/>
                  </a:cubicBezTo>
                  <a:lnTo>
                    <a:pt x="6864554" y="0"/>
                  </a:lnTo>
                  <a:cubicBezTo>
                    <a:pt x="6930950" y="0"/>
                    <a:pt x="6984775" y="53825"/>
                    <a:pt x="6984775" y="120221"/>
                  </a:cubicBezTo>
                  <a:lnTo>
                    <a:pt x="6984775" y="601091"/>
                  </a:lnTo>
                  <a:cubicBezTo>
                    <a:pt x="6984775" y="667487"/>
                    <a:pt x="6930950" y="721312"/>
                    <a:pt x="6864554" y="721312"/>
                  </a:cubicBezTo>
                  <a:lnTo>
                    <a:pt x="120221" y="721312"/>
                  </a:lnTo>
                  <a:cubicBezTo>
                    <a:pt x="53825" y="721312"/>
                    <a:pt x="0" y="667487"/>
                    <a:pt x="0" y="601091"/>
                  </a:cubicBezTo>
                  <a:lnTo>
                    <a:pt x="0" y="120221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037615"/>
                <a:satOff val="-5391"/>
                <a:lumOff val="3194"/>
                <a:alphaOff val="0"/>
              </a:schemeClr>
            </a:fillRef>
            <a:effectRef idx="0">
              <a:schemeClr val="accent2">
                <a:hueOff val="-4037615"/>
                <a:satOff val="-5391"/>
                <a:lumOff val="319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262" tIns="54262" rIns="54262" bIns="54262" numCol="1" spcCol="1270" anchor="ctr" anchorCtr="0">
              <a:noAutofit/>
            </a:bodyPr>
            <a:lstStyle/>
            <a:p>
              <a:pPr lvl="0" algn="l" defTabSz="222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i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Всього (без послуг сторонніх організацій):</a:t>
              </a:r>
              <a:endParaRPr lang="ru-RU" sz="2400" b="1" i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500958" y="464322"/>
            <a:ext cx="1428760" cy="1071570"/>
          </a:xfrm>
          <a:prstGeom prst="rect">
            <a:avLst/>
          </a:prstGeom>
          <a:solidFill>
            <a:schemeClr val="bg2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791 521,25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грн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00958" y="1571612"/>
            <a:ext cx="1428760" cy="71438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292 649,8</a:t>
            </a:r>
            <a:endParaRPr lang="uk-UA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грн.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00958" y="2357430"/>
            <a:ext cx="1428760" cy="71438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11 913,6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грн.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00958" y="3143248"/>
            <a:ext cx="1428760" cy="785808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780 167,7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грн.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00958" y="4000504"/>
            <a:ext cx="1428760" cy="71381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14 163,93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грн.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500958" y="4786322"/>
            <a:ext cx="1428760" cy="928694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241 034,40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грн.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5786454"/>
            <a:ext cx="1428760" cy="785794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136 666,09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грн.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604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54364512"/>
              </p:ext>
            </p:extLst>
          </p:nvPr>
        </p:nvGraphicFramePr>
        <p:xfrm>
          <a:off x="639230" y="377280"/>
          <a:ext cx="700844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761488" y="1124744"/>
            <a:ext cx="1258628" cy="10801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/>
          </a:p>
          <a:p>
            <a:pPr algn="ctr"/>
            <a:r>
              <a:rPr lang="uk-UA" sz="1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136 869,36 грн.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22805" y="2412430"/>
            <a:ext cx="1285884" cy="108857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66 347,54</a:t>
            </a:r>
          </a:p>
          <a:p>
            <a:pPr algn="ctr"/>
            <a:r>
              <a:rPr lang="uk-UA" sz="1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грн.</a:t>
            </a:r>
            <a:endParaRPr lang="ru-RU" sz="1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50612" y="3708574"/>
            <a:ext cx="1285884" cy="108857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197 470</a:t>
            </a:r>
          </a:p>
          <a:p>
            <a:pPr algn="ctr"/>
            <a:r>
              <a:rPr lang="uk-UA" sz="1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грн.</a:t>
            </a:r>
            <a:endParaRPr lang="ru-RU" sz="1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22805" y="5004718"/>
            <a:ext cx="1314259" cy="11605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400 686,90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345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Заходи </a:t>
            </a:r>
            <a:r>
              <a:rPr lang="uk-UA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утримання та поточного ремонту об'єктів благоустрою кладови</a:t>
            </a:r>
            <a:r>
              <a:rPr lang="uk-UA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</a:t>
            </a:r>
            <a:r>
              <a:rPr lang="uk-UA" sz="4800" dirty="0">
                <a:solidFill>
                  <a:srgbClr val="FFFF00"/>
                </a:solidFill>
              </a:rPr>
              <a:t/>
            </a:r>
            <a:br>
              <a:rPr lang="uk-UA" sz="4800" dirty="0">
                <a:solidFill>
                  <a:srgbClr val="FFFF00"/>
                </a:solidFill>
              </a:rPr>
            </a:br>
            <a:endParaRPr lang="uk-UA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1556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19256" cy="852704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Очищення та підмітання проїздів та пішохідних доріжок від сміття вручну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4038600" cy="39604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038600" cy="3960440"/>
          </a:xfrm>
        </p:spPr>
      </p:pic>
    </p:spTree>
    <p:extLst>
      <p:ext uri="{BB962C8B-B14F-4D97-AF65-F5344CB8AC3E}">
        <p14:creationId xmlns:p14="http://schemas.microsoft.com/office/powerpoint/2010/main" val="233004397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363272" cy="866360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Очищення проїздів, пішохідних доріжок від сміття при середній та великій засміченості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464496" cy="4464496"/>
          </a:xfrm>
        </p:spPr>
      </p:pic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20874"/>
            <a:ext cx="3528391" cy="45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8358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225" y="76470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Систематичне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очищення контейнерів та вивіз сміття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" y="16955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1600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458" y="548680"/>
            <a:ext cx="8291264" cy="1658448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Прибирання сміття та навантаження вручну на транспортні засоби, вивезення сміття з території кладовищ</a:t>
            </a: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403860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688" y="1916832"/>
            <a:ext cx="3970784" cy="447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51414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  <a:alpha val="0"/>
              </a:schemeClr>
            </a:gs>
            <a:gs pos="99218">
              <a:srgbClr val="459CCB"/>
            </a:gs>
            <a:gs pos="98437">
              <a:srgbClr val="459CCB"/>
            </a:gs>
            <a:gs pos="79000">
              <a:srgbClr val="459CCB"/>
            </a:gs>
            <a:gs pos="100000">
              <a:srgbClr val="459CCB"/>
            </a:gs>
            <a:gs pos="100000">
              <a:srgbClr val="459DCC"/>
            </a:gs>
            <a:gs pos="100000">
              <a:srgbClr val="459ECE"/>
            </a:gs>
            <a:gs pos="100000">
              <a:srgbClr val="44A0D2"/>
            </a:gs>
            <a:gs pos="100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066">
            <a:off x="4843782" y="962168"/>
            <a:ext cx="3820589" cy="4703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213291" cy="5079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39436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780696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Грейдерування доріг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172272" cy="41764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172272" cy="4176464"/>
          </a:xfrm>
        </p:spPr>
      </p:pic>
    </p:spTree>
    <p:extLst>
      <p:ext uri="{BB962C8B-B14F-4D97-AF65-F5344CB8AC3E}">
        <p14:creationId xmlns:p14="http://schemas.microsoft.com/office/powerpoint/2010/main" val="141435758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64704"/>
            <a:ext cx="856895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Комунальне підприємство «Ритуальна служба - спеціалізований комбінат комунально - побутового обслуговування» створене органами місцевого самоврядування в порядку, встановленому Законом України «Про поховання та похоронну справу», з метою здійснення організації поховання померлих і надання ритуальних послуг, передбачених необхідним мінімальним переліком окремих видів ритуальних послуг, реалізації предметів ритуальної належності. Підприємство за своєю організаційно-правовою формою є унітарним комунальним підприємством, заснованим на власності територіальної громади міста Кропивницького та діє на принципі самоокупності.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Основними завданнями підприємства є: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абезпечення якісного та вчасного надання замовникам комплексу ритуальних послуг, в тому числі організація та проведення поховання померлих,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виготовлення та торгівля предметами ритуальної належності;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забезпечення поховання пільгових категорії померлих громадян відповідно до ст. 14,16 Закону України «Про поховання та похоронну справу» 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укладання договорів з суб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єктами господарювання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надання ритуальних послуг, передбачених необхідним мінімальним переліком окремих видів ритуальних послуг;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доставка померлих до моргів лікарняних закладів міста;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забезпечення функціонування місць поховання;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утримання та благоустрій міських кладовищ;  </a:t>
            </a:r>
          </a:p>
          <a:p>
            <a:pPr marL="285750" indent="-285750">
              <a:buFont typeface="Wingdings" pitchFamily="2" charset="2"/>
              <a:buChar char="Ø"/>
            </a:pPr>
            <a:endParaRPr lang="uk-UA" dirty="0" smtClean="0"/>
          </a:p>
          <a:p>
            <a:pPr marL="285750" indent="-285750">
              <a:buFontTx/>
              <a:buChar char="-"/>
            </a:pPr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 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832892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4088"/>
            <a:ext cx="8147248" cy="636680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Викошування комбінованого травостою,бур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яну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4038600" cy="39604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038600" cy="3960440"/>
          </a:xfrm>
        </p:spPr>
      </p:pic>
    </p:spTree>
    <p:extLst>
      <p:ext uri="{BB962C8B-B14F-4D97-AF65-F5344CB8AC3E}">
        <p14:creationId xmlns:p14="http://schemas.microsoft.com/office/powerpoint/2010/main" val="18289502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42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2"/>
            <a:ext cx="2743200" cy="1162050"/>
          </a:xfrm>
        </p:spPr>
        <p:txBody>
          <a:bodyPr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Роботи по благоустрою Далекосхідного кладовища</a:t>
            </a:r>
            <a:endPara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88503"/>
            <a:ext cx="3327834" cy="443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3147814" cy="4197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23928" y="404664"/>
            <a:ext cx="5184319" cy="2016224"/>
          </a:xfrm>
        </p:spPr>
        <p:txBody>
          <a:bodyPr>
            <a:normAutofit/>
          </a:bodyPr>
          <a:lstStyle/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Кількість вивезеного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складає 1 314,64 тони, що становить 52% від загальної кількості вивезеного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з усіх кладовищ. Вивіз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здійснювався найманим великогабаритним транспортом, яким було відпрацьовано - 400 годин. Вартість наданих послуг -197 470,00 грн.   </a:t>
            </a:r>
          </a:p>
          <a:p>
            <a:endParaRPr lang="uk-UA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259632" y="5948459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площі кладовища  під проведення поховання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433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Роботи по благоустрою Старо Лелеківського кладовища (по пров. Громадянському)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4038600" cy="43924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038600" cy="4392488"/>
          </a:xfrm>
        </p:spPr>
      </p:pic>
    </p:spTree>
    <p:extLst>
      <p:ext uri="{BB962C8B-B14F-4D97-AF65-F5344CB8AC3E}">
        <p14:creationId xmlns:p14="http://schemas.microsoft.com/office/powerpoint/2010/main" val="19605287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964">
            <a:off x="5087950" y="1546296"/>
            <a:ext cx="3629209" cy="4838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85" y="3965768"/>
            <a:ext cx="1986324" cy="264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45643"/>
            <a:ext cx="3289885" cy="4386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4149" y="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Будівництво</a:t>
            </a: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адміністративної</a:t>
            </a: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споруди</a:t>
            </a: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Старо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Лелеківському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кладовищі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(по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пров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Громадянському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660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 робіт по благоустрою </a:t>
            </a:r>
            <a:r>
              <a:rPr lang="uk-UA" sz="3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 </a:t>
            </a:r>
            <a:r>
              <a:rPr lang="uk-UA" sz="3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Лелеківського кладовища (по пров. Громадянському)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684">
            <a:off x="4798916" y="2114368"/>
            <a:ext cx="3856197" cy="4112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3790501" cy="4363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889110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95456" cy="996720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ІНФОРМАЦІЯ ЩОДО  СТВОРЕННЯ ТИМЧАСОВИХ РОБОЧИХ МІСЦЬ ДЛЯ ПРОВЕДЕННЯ ГРОМАДСЬКИХ РОБІТ за видом благоустрій кладовищ у </a:t>
            </a:r>
            <a: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році</a:t>
            </a:r>
            <a:endParaRPr lang="uk-UA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538093"/>
              </p:ext>
            </p:extLst>
          </p:nvPr>
        </p:nvGraphicFramePr>
        <p:xfrm>
          <a:off x="899592" y="1772816"/>
          <a:ext cx="763284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701055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04665"/>
            <a:ext cx="388843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Проблемні питання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404666"/>
            <a:ext cx="4392488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Шляхи вирішення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80728"/>
            <a:ext cx="3879894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Недоліки та прогалини у нормах чинного законодавства, що регулюють відносини у сфері надання ритуальних послуг та послуг, пов'язаних з організацією та проведенням поховань.  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980728"/>
            <a:ext cx="4392488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Внесення відповідних змін до законодавства України.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2060848"/>
            <a:ext cx="3879894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Відсутність кримінальної чи адміністративної відповідальності за порушення норм чинного законодавства, що регулює відносини у сфері ритуальних послуг.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27984" y="2060848"/>
            <a:ext cx="4392488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Встановлення відповідальності за такі порушення.   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212976"/>
            <a:ext cx="3879893" cy="3456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Відсутність належного контролю над суб'єктами господарської діяльності інших форм власності, що надають ритуальні послуги в частині дотримання ними норм чинного законодавства при наданні таких послуг, що призводить до великої кількості порушень, в тому числі порушень прав Замовникові,як споживачів таких послуг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7984" y="3212976"/>
            <a:ext cx="4392488" cy="3456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- Встановлення механізму контролю над суб'єктами господарської діяльності інших форм власності, з метою недопущення порушення прав громадян (Замовників) та забезпечення дотримання приватними організаціями, що надають ритуальні послуги, норм чинного  законодавства;</a:t>
            </a:r>
          </a:p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- Створення органами місцевого самоврядування постійної чи тимчасової комісії, основним завданням якої буде вирішення питань, щодо недопущення  входження до ринку ритуальних послуг, недобросовісних  суб'єктів господарської  діяльності, які зарекомендували себе з негативної сторони та які допускають значні порушення, а також тих суб'єктів господарської діяльності, які зарекомендували себе з негативної сторони та які допускають значні порушення, а також тих суб'єктів господарської діяльності, які не мають необхідної матеріально-технічної бази, яка б  забезпечила якісне надання ритуальних послуг.   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596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8641"/>
            <a:ext cx="3888432" cy="3600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Проблемні питання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88641"/>
            <a:ext cx="4392488" cy="3600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Шляхи вирішення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92696"/>
            <a:ext cx="387989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Відсутність у підприємства сучасної спеціальної техніки, як приклад: відсутність сміттєвозів, транспортних засобів з холодильними камерами, призначених для перевезення тіл померлих громадян та ін.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692696"/>
            <a:ext cx="4392488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 Виділення коштів на придбання такої техніки.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1916832"/>
            <a:ext cx="3879894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Відсутність освітлення, охорони та огорож на територіях кладовищ міста Кропивницького, що призводить до багаточисленних крадіжок, пошкодження намогильних споруд (металеві лавки, столи, пам'ятники, огорожі) та інших фактів вандалізму.  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27984" y="1916832"/>
            <a:ext cx="4392488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Виділення коштів з місцевого бюджету для благоустрою територій кладовищ  м. Кропивницького та приведення їх до належного стану. 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284984"/>
            <a:ext cx="3879893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Значна конкуренція на ринку ритуальних послуг.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7984" y="3284984"/>
            <a:ext cx="4392488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Недопущення недобросовісних суб'єктів господарської діяльності на ринок ритуальних послуг.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7985" y="3861050"/>
            <a:ext cx="4392488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Збільшення розміру фінансування підприємства за рахунок місцевого бюджету.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308" y="4509120"/>
            <a:ext cx="3896636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Відсутність у підприємства необхідної кількості працівників для забезпечення  вчасного виконання покладених на підприємство завдань, при наявності вільних вакансій, оскільки робота у сфері ритуальних послуг вважається неперспективною та непривабливою.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7984" y="4514689"/>
            <a:ext cx="4392488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Підвищення заробітних плат працівників.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1140" y="3861049"/>
            <a:ext cx="3896636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Недостатнє фінансування підприємства.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2769" y="5877273"/>
            <a:ext cx="3896636" cy="8640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Потреба у відкритті нового кладовища у місті Кропивницькому.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27984" y="5877273"/>
            <a:ext cx="4392488" cy="8640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Вирішення питання щодо відведення земельної ділянки під кладовище, побудови кладовища, оскільки місць для проведення поховань померлих осіб на діючих кладовищах залишилося приблизно на 5 - 10 років. 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9710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8641"/>
            <a:ext cx="3888432" cy="3600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Проблемні питання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88641"/>
            <a:ext cx="4392488" cy="3600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Шляхи вирішення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92696"/>
            <a:ext cx="3879894" cy="165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Відсутність контролю над суб'єктами, які здійснюють монтаж та демонтаж намогильних споруд. В результаті чого порушуються визначені законодавством розміри виділеного місця для поховання, що в свою чергу призводить до улаштування намогильних споруд з порушенням визначених норм, що ускладнює  вільний проїзд прибиральної техніки.  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692696"/>
            <a:ext cx="4392488" cy="165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Затвердження Порядку контролю над суб'єктами господарювання.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2492896"/>
            <a:ext cx="3879894" cy="165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 результаті відсутності огорожі на територіях кладовищ, відсутній контроль над в'їздом та виїздом транспортних засобів, що призводить до численних порушень:</a:t>
            </a:r>
          </a:p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- установка намогильних споруд із порушенням визначених норм;</a:t>
            </a:r>
          </a:p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- крадіжки та вандалізм;</a:t>
            </a:r>
          </a:p>
          <a:p>
            <a:pPr algn="just"/>
            <a:endParaRPr lang="uk-UA" sz="1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27984" y="2492896"/>
            <a:ext cx="4392488" cy="165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Установка </a:t>
            </a:r>
            <a:r>
              <a:rPr lang="uk-UA" sz="1300" dirty="0">
                <a:latin typeface="Times New Roman" pitchFamily="18" charset="0"/>
                <a:cs typeface="Times New Roman" pitchFamily="18" charset="0"/>
              </a:rPr>
              <a:t>огорож на всіх територіях кладовищ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293096"/>
            <a:ext cx="3879894" cy="2232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Відсутня належна дорожня мережа з твердим покриттям по всій території кладовищ, а саме:</a:t>
            </a:r>
          </a:p>
          <a:p>
            <a:pPr marL="285750" indent="-285750" algn="just">
              <a:buFontTx/>
              <a:buChar char="-"/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центральна дорога;</a:t>
            </a:r>
          </a:p>
          <a:p>
            <a:pPr marL="285750" indent="-285750" algn="just">
              <a:buFontTx/>
              <a:buChar char="-"/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дороги між секторами зони поховань;</a:t>
            </a:r>
          </a:p>
          <a:p>
            <a:pPr marL="285750" indent="-285750" algn="just">
              <a:buFontTx/>
              <a:buChar char="-"/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 дороги всередині секторів;</a:t>
            </a:r>
          </a:p>
          <a:p>
            <a:pPr marL="285750" indent="-285750" algn="just">
              <a:buFontTx/>
              <a:buChar char="-"/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пішохідні доріжки всередині секторів. </a:t>
            </a:r>
          </a:p>
          <a:p>
            <a:pPr algn="just"/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При сезонних опадах дороги непридатні для проїзду ритуального транспорту, спеціального транспорту для прибирання сміття з території кладовищ, а також відвідувачам кладовища проблематично дістатися до місць поховань.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4293095"/>
            <a:ext cx="4392488" cy="2190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300" dirty="0">
                <a:latin typeface="Times New Roman" pitchFamily="18" charset="0"/>
                <a:cs typeface="Times New Roman" pitchFamily="18" charset="0"/>
              </a:rPr>
              <a:t>Тип покриття і конструкції дорожніх мереж треба приймати, виходячи з транспортно-експлуатаційних </a:t>
            </a: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вимог </a:t>
            </a:r>
            <a:r>
              <a:rPr lang="uk-UA" sz="1300" dirty="0">
                <a:latin typeface="Times New Roman" pitchFamily="18" charset="0"/>
                <a:cs typeface="Times New Roman" pitchFamily="18" charset="0"/>
              </a:rPr>
              <a:t>категорій доріг з урахуванням інтенсивності руху транспортних засобів, кліматичних і </a:t>
            </a: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грунтовогідрологічних умов.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218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10041052"/>
              </p:ext>
            </p:extLst>
          </p:nvPr>
        </p:nvGraphicFramePr>
        <p:xfrm>
          <a:off x="0" y="692696"/>
          <a:ext cx="9144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29629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chemeClr val="bg2">
                <a:tint val="83000"/>
                <a:satMod val="320000"/>
                <a:alpha val="56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51648" cy="158417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uk-UA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Дякую за увагу!</a:t>
            </a:r>
            <a:endParaRPr lang="uk-UA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6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39074488"/>
              </p:ext>
            </p:extLst>
          </p:nvPr>
        </p:nvGraphicFramePr>
        <p:xfrm>
          <a:off x="755576" y="908720"/>
          <a:ext cx="777686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525475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28604"/>
            <a:ext cx="9144000" cy="6143644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ЗВІТ ПРО ВИКОНАННЯ </a:t>
            </a:r>
            <a:br>
              <a:rPr lang="ru-RU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ЗАХОДУ З УТРИМАННЯ ТА ПОТОЧНОГО РЕМОНТУ ОБ’ЄКТІВ БЛАГОУСТРОЮ КЛАДОВИЩ </a:t>
            </a:r>
            <a:br>
              <a:rPr lang="ru-RU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 201</a:t>
            </a:r>
            <a:r>
              <a:rPr lang="en-US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рік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endParaRPr lang="uk-UA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84969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Заходи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утримання та поточного ремонту об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єктів благоустрою кладовищ та меморіального комплексу на Фортечних валах</a:t>
            </a:r>
            <a:r>
              <a:rPr lang="uk-UA" sz="2000" b="1" dirty="0">
                <a:solidFill>
                  <a:srgbClr val="0070C0"/>
                </a:solidFill>
              </a:rPr>
              <a:t>:</a:t>
            </a:r>
          </a:p>
          <a:p>
            <a:pPr algn="ctr"/>
            <a:endParaRPr lang="uk-UA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Очищення проїздів, пішохідних доріжок від сміття при середній та великій засміченості;</a:t>
            </a: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Викошування комбінованого травостою, бур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’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яну;</a:t>
            </a: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Систематичне очищення контейнерів та вивезення сміття;</a:t>
            </a: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Видалення самосійної порослі дерев діаметром до 5см вручну сокирою;</a:t>
            </a: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Прибирання сміття та навантаження вручну на транспортні засоби, вивезення сміття з території кладовища;</a:t>
            </a: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Завезення води в баки на кладовища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Автогрейдерування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доріг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на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Далекосхідному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кладовищі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;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Очищення доріжок та проїздів від снігу;</a:t>
            </a: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Інші роботи, які пов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’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язані з утриманням та поточним ремонтом об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’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єктів благоустрію кладовищ.</a:t>
            </a:r>
          </a:p>
          <a:p>
            <a:endParaRPr lang="uk-UA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uk-UA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endParaRPr lang="uk-UA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513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ЗАГАЛЬНА ПЛОЩА ДІЮЧИХ КЛАДОВИЩ, ЩО УТРИМУЮТЬСЯ -1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84</a:t>
            </a:r>
            <a:r>
              <a:rPr 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,362 га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uk-U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1827579252"/>
              </p:ext>
            </p:extLst>
          </p:nvPr>
        </p:nvGraphicFramePr>
        <p:xfrm>
          <a:off x="323528" y="1916832"/>
          <a:ext cx="842493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8392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ЗАГАЛЬНА ПЛОЩА ЗАКРИТИХ КЛАДОВИЩ, ЩО УТРИМУЮТЬСЯ -26,8 га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uk-U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54248314"/>
              </p:ext>
            </p:extLst>
          </p:nvPr>
        </p:nvGraphicFramePr>
        <p:xfrm>
          <a:off x="323528" y="1700808"/>
          <a:ext cx="828092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659423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chemeClr val="accent3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3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3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innerShdw blurRad="114300">
            <a:prstClr val="black"/>
          </a:inn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a:spPr>
      <a:bodyPr rtlCol="0" anchor="ctr"/>
      <a:lstStyle>
        <a:defPPr algn="ctr">
          <a:defRPr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2867</TotalTime>
  <Words>1595</Words>
  <Application>Microsoft Office PowerPoint</Application>
  <PresentationFormat>Экран (4:3)</PresentationFormat>
  <Paragraphs>179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Calibri</vt:lpstr>
      <vt:lpstr>Constantia</vt:lpstr>
      <vt:lpstr>Times New Roman</vt:lpstr>
      <vt:lpstr>Wingdings</vt:lpstr>
      <vt:lpstr>Wingdings 2</vt:lpstr>
      <vt:lpstr>Поток</vt:lpstr>
      <vt:lpstr>КП «Ритуальна служба –спеціалізований комбінат комунально-побутового обслуговування» </vt:lpstr>
      <vt:lpstr>Презентация PowerPoint</vt:lpstr>
      <vt:lpstr>Презентация PowerPoint</vt:lpstr>
      <vt:lpstr>Презентация PowerPoint</vt:lpstr>
      <vt:lpstr>Презентация PowerPoint</vt:lpstr>
      <vt:lpstr>ЗВІТ ПРО ВИКОНАННЯ  ЗАХОДУ З УТРИМАННЯ ТА ПОТОЧНОГО РЕМОНТУ ОБ’ЄКТІВ БЛАГОУСТРОЮ КЛАДОВИЩ  за  2019 рік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Завадівське кладовище</vt:lpstr>
      <vt:lpstr>Меморіальний комплекс «Фортечні Вали»</vt:lpstr>
      <vt:lpstr>Алея почесних поховань на території Рівнянського кладовища</vt:lpstr>
      <vt:lpstr>Презентация PowerPoint</vt:lpstr>
      <vt:lpstr>Старо Лелеківське кладовище  (пров. Громадянський)</vt:lpstr>
      <vt:lpstr>Старо Лелеківське кладовище (вул.Казанська)</vt:lpstr>
      <vt:lpstr>Лелеківське кладовище (вул. Холодноярська)</vt:lpstr>
      <vt:lpstr>Кладовище  (лівостороннє та правостороннєпо вул. Салтикова-Щедріна)</vt:lpstr>
      <vt:lpstr>Презентация PowerPoint</vt:lpstr>
      <vt:lpstr>Презентация PowerPoint</vt:lpstr>
      <vt:lpstr>Презентация PowerPoint</vt:lpstr>
      <vt:lpstr>Презентация PowerPoint</vt:lpstr>
      <vt:lpstr>Очищення та підмітання проїздів та пішохідних доріжок від сміття вручну </vt:lpstr>
      <vt:lpstr>Очищення проїздів, пішохідних доріжок від сміття при середній та великій засміченості</vt:lpstr>
      <vt:lpstr>Систематичне очищення контейнерів та вивіз сміття</vt:lpstr>
      <vt:lpstr>Прибирання сміття та навантаження вручну на транспортні засоби, вивезення сміття з території кладовищ </vt:lpstr>
      <vt:lpstr>Презентация PowerPoint</vt:lpstr>
      <vt:lpstr>Грейдерування доріг</vt:lpstr>
      <vt:lpstr>Викошування комбінованого травостою,бур’яну</vt:lpstr>
      <vt:lpstr>Презентация PowerPoint</vt:lpstr>
      <vt:lpstr>Роботи по благоустрою Далекосхідного кладовища</vt:lpstr>
      <vt:lpstr>Роботи по благоустрою Старо Лелеківського кладовища (по пров. Громадянському)</vt:lpstr>
      <vt:lpstr>Презентация PowerPoint</vt:lpstr>
      <vt:lpstr> Результат робіт по благоустрою Ново Лелеківського кладовища (по пров. Громадянському)</vt:lpstr>
      <vt:lpstr>ІНФОРМАЦІЯ ЩОДО  СТВОРЕННЯ ТИМЧАСОВИХ РОБОЧИХ МІСЦЬ ДЛЯ ПРОВЕДЕННЯ ГРОМАДСЬКИХ РОБІТ за видом благоустрій кладовищ у 2019 році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Старая ВА</cp:lastModifiedBy>
  <cp:revision>316</cp:revision>
  <cp:lastPrinted>2020-03-14T15:54:02Z</cp:lastPrinted>
  <dcterms:created xsi:type="dcterms:W3CDTF">2017-02-07T14:01:03Z</dcterms:created>
  <dcterms:modified xsi:type="dcterms:W3CDTF">2020-03-18T20:00:15Z</dcterms:modified>
</cp:coreProperties>
</file>